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0"/>
  </p:notesMasterIdLst>
  <p:sldIdLst>
    <p:sldId id="264" r:id="rId2"/>
    <p:sldId id="257" r:id="rId3"/>
    <p:sldId id="258" r:id="rId4"/>
    <p:sldId id="259" r:id="rId5"/>
    <p:sldId id="260" r:id="rId6"/>
    <p:sldId id="261" r:id="rId7"/>
    <p:sldId id="262" r:id="rId8"/>
    <p:sldId id="263" r:id="rId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90" autoAdjust="0"/>
    <p:restoredTop sz="86404" autoAdjust="0"/>
  </p:normalViewPr>
  <p:slideViewPr>
    <p:cSldViewPr>
      <p:cViewPr varScale="1">
        <p:scale>
          <a:sx n="69" d="100"/>
          <a:sy n="69" d="100"/>
        </p:scale>
        <p:origin x="-58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34CB10-260D-417F-B635-28D469951204}" type="datetimeFigureOut">
              <a:rPr lang="es-ES" smtClean="0"/>
              <a:t>23/10/2015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CA9A24-94EF-49AC-B685-38AE5C8836D7}" type="slidenum">
              <a:rPr lang="es-ES" smtClean="0"/>
              <a:t>‹Nº›</a:t>
            </a:fld>
            <a:endParaRPr lang="es-ES"/>
          </a:p>
        </p:txBody>
      </p:sp>
    </p:spTree>
    <p:extLst>
      <p:ext uri="{BB962C8B-B14F-4D97-AF65-F5344CB8AC3E}">
        <p14:creationId xmlns:p14="http://schemas.microsoft.com/office/powerpoint/2010/main" val="217442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E51BBDFC-F9C2-440A-B7D1-D4266304B283}" type="datetimeFigureOut">
              <a:rPr lang="es-ES" smtClean="0"/>
              <a:t>23/10/2015</a:t>
            </a:fld>
            <a:endParaRPr lang="es-E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E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54A46CD-D33C-4609-AD33-C45537952F49}" type="slidenum">
              <a:rPr lang="es-ES" smtClean="0"/>
              <a:t>‹Nº›</a:t>
            </a:fld>
            <a:endParaRPr lang="es-E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51BBDFC-F9C2-440A-B7D1-D4266304B283}" type="datetimeFigureOut">
              <a:rPr lang="es-ES" smtClean="0"/>
              <a:t>23/10/2015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51BBDFC-F9C2-440A-B7D1-D4266304B283}" type="datetimeFigureOut">
              <a:rPr lang="es-ES" smtClean="0"/>
              <a:t>23/10/2015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1BBDFC-F9C2-440A-B7D1-D4266304B283}" type="datetimeFigureOut">
              <a:rPr lang="es-ES" smtClean="0"/>
              <a:t>23/10/2015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51BBDFC-F9C2-440A-B7D1-D4266304B283}" type="datetimeFigureOut">
              <a:rPr lang="es-ES" smtClean="0"/>
              <a:t>23/10/2015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E51BBDFC-F9C2-440A-B7D1-D4266304B283}" type="datetimeFigureOut">
              <a:rPr lang="es-ES" smtClean="0"/>
              <a:t>23/10/2015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54A46CD-D33C-4609-AD33-C45537952F49}" type="slidenum">
              <a:rPr lang="es-ES" smtClean="0"/>
              <a:t>‹Nº›</a:t>
            </a:fld>
            <a:endParaRPr lang="es-ES"/>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51BBDFC-F9C2-440A-B7D1-D4266304B283}" type="datetimeFigureOut">
              <a:rPr lang="es-ES" smtClean="0"/>
              <a:t>23/10/2015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E51BBDFC-F9C2-440A-B7D1-D4266304B283}" type="datetimeFigureOut">
              <a:rPr lang="es-ES" smtClean="0"/>
              <a:t>23/10/2015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1BBDFC-F9C2-440A-B7D1-D4266304B283}" type="datetimeFigureOut">
              <a:rPr lang="es-ES" smtClean="0"/>
              <a:t>23/10/2015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51BBDFC-F9C2-440A-B7D1-D4266304B283}" type="datetimeFigureOut">
              <a:rPr lang="es-ES" smtClean="0"/>
              <a:t>23/10/2015</a:t>
            </a:fld>
            <a:endParaRPr lang="es-ES"/>
          </a:p>
        </p:txBody>
      </p:sp>
      <p:sp>
        <p:nvSpPr>
          <p:cNvPr id="7" name="Slide Number Placeholder 6"/>
          <p:cNvSpPr>
            <a:spLocks noGrp="1"/>
          </p:cNvSpPr>
          <p:nvPr>
            <p:ph type="sldNum" sz="quarter" idx="12"/>
          </p:nvPr>
        </p:nvSpPr>
        <p:spPr/>
        <p:txBody>
          <a:bodyPr/>
          <a:lstStyle/>
          <a:p>
            <a:fld id="{F54A46CD-D33C-4609-AD33-C45537952F49}" type="slidenum">
              <a:rPr lang="es-ES" smtClean="0"/>
              <a:t>‹Nº›</a:t>
            </a:fld>
            <a:endParaRPr lang="es-E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1BBDFC-F9C2-440A-B7D1-D4266304B283}" type="datetimeFigureOut">
              <a:rPr lang="es-ES" smtClean="0"/>
              <a:t>23/10/2015</a:t>
            </a:fld>
            <a:endParaRPr lang="es-E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ES"/>
          </a:p>
        </p:txBody>
      </p:sp>
      <p:sp>
        <p:nvSpPr>
          <p:cNvPr id="7" name="Slide Number Placeholder 6"/>
          <p:cNvSpPr>
            <a:spLocks noGrp="1"/>
          </p:cNvSpPr>
          <p:nvPr>
            <p:ph type="sldNum" sz="quarter" idx="12"/>
          </p:nvPr>
        </p:nvSpPr>
        <p:spPr/>
        <p:txBody>
          <a:bodyPr/>
          <a:lstStyle/>
          <a:p>
            <a:fld id="{F54A46CD-D33C-4609-AD33-C45537952F4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p14:dur="250" advClick="0">
        <p14:ripple/>
        <p:sndAc>
          <p:stSnd>
            <p:snd r:embed="rId1" name="breeze.wav"/>
          </p:stSnd>
        </p:sndAc>
      </p:transition>
    </mc:Choice>
    <mc:Fallback xmlns="">
      <p:transition advClick="0">
        <p:fade/>
        <p:sndAc>
          <p:stSnd>
            <p:snd r:embed="rId3" name="breez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E51BBDFC-F9C2-440A-B7D1-D4266304B283}" type="datetimeFigureOut">
              <a:rPr lang="es-ES" smtClean="0"/>
              <a:t>23/10/2015</a:t>
            </a:fld>
            <a:endParaRPr lang="es-E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E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54A46CD-D33C-4609-AD33-C45537952F49}"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250" advClick="0">
        <p14:ripple/>
        <p:sndAc>
          <p:stSnd>
            <p:snd r:embed="rId13" name="breeze.wav"/>
          </p:stSnd>
        </p:sndAc>
      </p:transition>
    </mc:Choice>
    <mc:Fallback xmlns="">
      <p:transition advClick="0">
        <p:fade/>
        <p:sndAc>
          <p:stSnd>
            <p:snd r:embed="rId14" name="breeze.wav"/>
          </p:stSnd>
        </p:sndAc>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microsoft.com/office/2007/relationships/media" Target="../media/media2.m4a"/><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slideLayout" Target="../slideLayouts/slideLayout2.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media2.m4a"/><Relationship Id="rId9" Type="http://schemas.openxmlformats.org/officeDocument/2006/relationships/image" Target="../media/image5.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png"/><Relationship Id="rId7" Type="http://schemas.openxmlformats.org/officeDocument/2006/relationships/hyperlink" Target="http://www.animalesextincion.es/articulo.php?id_noticia=173&amp;articulo=Una_tercera_parte_de_tiburones_y_rayas_en_Europa_est%C3%A1n_en_peligro_de_extinci%C3%B3n_"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www.animalesextincion.es/articulo.php?id_noticia=173&amp;articulo=Una_tercera_parte_de_tiburones_y_rayas_en_Europa_est%C3%A1n_en_peligro_de_extinci%C3%B3n_"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8902" y="2492897"/>
            <a:ext cx="2710884" cy="228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18" y="322029"/>
            <a:ext cx="2710884" cy="217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8902" y="331617"/>
            <a:ext cx="2771259" cy="216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0161" y="313033"/>
            <a:ext cx="2766268" cy="217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79512" y="234816"/>
            <a:ext cx="882485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AR"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Animales   en  peligro de extinción   de la argentina</a:t>
            </a:r>
            <a:endParaRPr lang="es-E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018" y="2492896"/>
            <a:ext cx="2710884"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1968" y="2492895"/>
            <a:ext cx="2814462" cy="22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8016" y="4625752"/>
            <a:ext cx="2710886" cy="198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60126" y="4625752"/>
            <a:ext cx="2739660" cy="198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11968" y="4625752"/>
            <a:ext cx="2814461" cy="198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china.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3124200"/>
            <a:ext cx="609600" cy="609600"/>
          </a:xfrm>
          <a:prstGeom prst="rect">
            <a:avLst/>
          </a:prstGeom>
        </p:spPr>
      </p:pic>
      <p:pic>
        <p:nvPicPr>
          <p:cNvPr id="3" name="road.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22452718"/>
      </p:ext>
    </p:extLst>
  </p:cSld>
  <p:clrMapOvr>
    <a:masterClrMapping/>
  </p:clrMapOvr>
  <mc:AlternateContent xmlns:mc="http://schemas.openxmlformats.org/markup-compatibility/2006">
    <mc:Choice xmlns:p14="http://schemas.microsoft.com/office/powerpoint/2010/main" Requires="p14">
      <p:transition p14:dur="250" advClick="0" advTm="300">
        <p14:honeycomb/>
      </p:transition>
    </mc:Choice>
    <mc:Fallback>
      <p:transition advClick="0" advTm="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551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4854" y="1700808"/>
            <a:ext cx="1063005" cy="12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1517859" y="1484784"/>
            <a:ext cx="7056784" cy="2308324"/>
          </a:xfrm>
          <a:prstGeom prst="rect">
            <a:avLst/>
          </a:prstGeom>
          <a:noFill/>
        </p:spPr>
        <p:txBody>
          <a:bodyPr wrap="square" rtlCol="0">
            <a:spAutoFit/>
          </a:bodyPr>
          <a:lstStyle/>
          <a:p>
            <a:r>
              <a:rPr lang="es-AR" sz="1600" dirty="0" smtClean="0"/>
              <a:t>Jaguareté</a:t>
            </a:r>
            <a:endParaRPr lang="es-AR" sz="1600" dirty="0"/>
          </a:p>
          <a:p>
            <a:r>
              <a:rPr lang="es-AR" sz="1600" dirty="0" smtClean="0"/>
              <a:t>Habita en Jujuy, Salta, Formosa ,Chaco y Santiago del estero</a:t>
            </a:r>
          </a:p>
          <a:p>
            <a:r>
              <a:rPr lang="es-AR" sz="1600" dirty="0" smtClean="0">
                <a:solidFill>
                  <a:schemeClr val="tx2">
                    <a:lumMod val="50000"/>
                  </a:schemeClr>
                </a:solidFill>
              </a:rPr>
              <a:t>Su aspecto </a:t>
            </a:r>
            <a:r>
              <a:rPr lang="es-ES" sz="1600" dirty="0" smtClean="0">
                <a:solidFill>
                  <a:schemeClr val="tx2">
                    <a:lumMod val="50000"/>
                  </a:schemeClr>
                </a:solidFill>
              </a:rPr>
              <a:t>pesado y robusto, es el felino mas grande de América llegando hasta los 2,5 m. de largo y 140 kg. de peso. Su pelaje bayo anaranjado muestra mayor </a:t>
            </a:r>
          </a:p>
          <a:p>
            <a:r>
              <a:rPr lang="es-ES" sz="1600" dirty="0" smtClean="0">
                <a:solidFill>
                  <a:schemeClr val="tx2">
                    <a:lumMod val="50000"/>
                  </a:schemeClr>
                </a:solidFill>
              </a:rPr>
              <a:t>palidez en los costados y se halla salpicado de rosetas negras, que llegan a medir 9 cm. de diámetro, por todo el cuerpo. Está en peligro de extinción  por que alteran su habitad natural y su piel que es muy costosa </a:t>
            </a:r>
            <a:endParaRPr lang="es-AR" sz="1600" dirty="0">
              <a:solidFill>
                <a:schemeClr val="tx2">
                  <a:lumMod val="50000"/>
                </a:schemeClr>
              </a:solidFill>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3" y="4477069"/>
            <a:ext cx="1050315" cy="134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1494731" y="4334091"/>
            <a:ext cx="6942573" cy="2062103"/>
          </a:xfrm>
          <a:prstGeom prst="rect">
            <a:avLst/>
          </a:prstGeom>
          <a:noFill/>
        </p:spPr>
        <p:txBody>
          <a:bodyPr wrap="square" rtlCol="0">
            <a:spAutoFit/>
          </a:bodyPr>
          <a:lstStyle/>
          <a:p>
            <a:r>
              <a:rPr lang="es-AR" sz="1600" dirty="0" smtClean="0"/>
              <a:t>Foca de casco </a:t>
            </a:r>
          </a:p>
          <a:p>
            <a:r>
              <a:rPr lang="es-AR" sz="1600" dirty="0" smtClean="0"/>
              <a:t>Habita </a:t>
            </a:r>
            <a:r>
              <a:rPr lang="es-ES" sz="1600" dirty="0" smtClean="0"/>
              <a:t>en las zonas de cría del noroeste del Atlántico se encuentran en poblaciones estables o en modesto incremento. Sin embargo, en el noreste las poblaciones han descendido en un 85 a 90 % en los últimos 40 a 60 años. Las causas de la disminución son desconocidas y puede que sean irreversibles; lo que sí se sabe es que siguen afectando a la especie, a pesar de las medidas de protección tomadas en los últimos años. </a:t>
            </a:r>
            <a:endParaRPr lang="es-ES" sz="1600" dirty="0"/>
          </a:p>
        </p:txBody>
      </p:sp>
    </p:spTree>
    <p:extLst>
      <p:ext uri="{BB962C8B-B14F-4D97-AF65-F5344CB8AC3E}">
        <p14:creationId xmlns:p14="http://schemas.microsoft.com/office/powerpoint/2010/main" val="3748305752"/>
      </p:ext>
    </p:extLst>
  </p:cSld>
  <p:clrMapOvr>
    <a:masterClrMapping/>
  </p:clrMapOvr>
  <mc:AlternateContent xmlns:mc="http://schemas.openxmlformats.org/markup-compatibility/2006">
    <mc:Choice xmlns:p14="http://schemas.microsoft.com/office/powerpoint/2010/main" Requires="p14">
      <p:transition spd="slow" p14:dur="4400" advClick="0" advTm="300">
        <p14:honeycomb/>
        <p:sndAc>
          <p:stSnd>
            <p:snd r:embed="rId2" name="breeze.wav"/>
          </p:stSnd>
        </p:sndAc>
      </p:transition>
    </mc:Choice>
    <mc:Fallback>
      <p:transition spd="slow" advClick="0" advTm="300">
        <p:fade/>
        <p:sndAc>
          <p:stSnd>
            <p:snd r:embed="rId2" name="breeze.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404664"/>
            <a:ext cx="1656184"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4413531"/>
            <a:ext cx="6553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2123728" y="395148"/>
            <a:ext cx="6462464" cy="3016210"/>
          </a:xfrm>
          <a:prstGeom prst="rect">
            <a:avLst/>
          </a:prstGeom>
        </p:spPr>
        <p:txBody>
          <a:bodyPr wrap="square">
            <a:spAutoFit/>
          </a:bodyPr>
          <a:lstStyle/>
          <a:p>
            <a:r>
              <a:rPr lang="es-ES" sz="1400" dirty="0" smtClean="0"/>
              <a:t>El Gato andino </a:t>
            </a:r>
          </a:p>
          <a:p>
            <a:r>
              <a:rPr lang="es-ES" sz="1400" dirty="0" smtClean="0"/>
              <a:t>) está considerado uno de los felinos más amenazados del mundo y es posiblemente uno de los más raros felinos de Sudamérica. También se trata de uno de los felinos menos conocidos por su rareza. </a:t>
            </a:r>
          </a:p>
          <a:p>
            <a:r>
              <a:rPr lang="es-ES" sz="1400" dirty="0" smtClean="0"/>
              <a:t>Está en peligro de extinción debido a que el tamaño de la población efectiva total tiene menos de 2500 ejemplares maduros, con tendencia al declive debido a la pérdida de su presa base y de su hábitat, junto con la persecución y la caza con el fin de usarlos en ceremonias tradicionales. </a:t>
            </a:r>
          </a:p>
          <a:p>
            <a:endParaRPr lang="es-AR" sz="1400" dirty="0" smtClean="0"/>
          </a:p>
          <a:p>
            <a:endParaRPr lang="es-ES" sz="1400" dirty="0" smtClean="0"/>
          </a:p>
          <a:p>
            <a:endParaRPr lang="es-ES" dirty="0" smtClean="0"/>
          </a:p>
          <a:p>
            <a:endParaRPr lang="es-ES" dirty="0" smtClean="0"/>
          </a:p>
        </p:txBody>
      </p:sp>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938" y="2348880"/>
            <a:ext cx="1531738" cy="150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12944" y="2515591"/>
            <a:ext cx="4104456" cy="1169551"/>
          </a:xfrm>
          <a:prstGeom prst="rect">
            <a:avLst/>
          </a:prstGeom>
        </p:spPr>
        <p:txBody>
          <a:bodyPr wrap="square">
            <a:spAutoFit/>
          </a:bodyPr>
          <a:lstStyle/>
          <a:p>
            <a:r>
              <a:rPr lang="es-ES" sz="1400" dirty="0" smtClean="0"/>
              <a:t>Esta especie está listada como vulnerable porque los niveles de pérdida de hábitat y las capturas para el comercio de ejemplares provocan una rápida disminución de las poblaciones. </a:t>
            </a:r>
            <a:endParaRPr lang="es-ES" sz="1400"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266" y="4365848"/>
            <a:ext cx="132108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806885" y="3920017"/>
            <a:ext cx="4068743" cy="369332"/>
          </a:xfrm>
          <a:prstGeom prst="rect">
            <a:avLst/>
          </a:prstGeom>
        </p:spPr>
        <p:txBody>
          <a:bodyPr wrap="none">
            <a:spAutoFit/>
          </a:bodyPr>
          <a:lstStyle/>
          <a:p>
            <a:r>
              <a:rPr lang="es-ES" b="1" dirty="0">
                <a:solidFill>
                  <a:srgbClr val="000000"/>
                </a:solidFill>
                <a:latin typeface="Verdana"/>
              </a:rPr>
              <a:t>Pingüino de Penacho Amarillo</a:t>
            </a:r>
            <a:endParaRPr lang="es-ES" dirty="0"/>
          </a:p>
        </p:txBody>
      </p:sp>
      <p:sp>
        <p:nvSpPr>
          <p:cNvPr id="3" name="2 Rectángulo"/>
          <p:cNvSpPr/>
          <p:nvPr/>
        </p:nvSpPr>
        <p:spPr>
          <a:xfrm>
            <a:off x="1795669" y="3920017"/>
            <a:ext cx="4572000" cy="2523768"/>
          </a:xfrm>
          <a:prstGeom prst="rect">
            <a:avLst/>
          </a:prstGeom>
        </p:spPr>
        <p:txBody>
          <a:bodyPr>
            <a:spAutoFit/>
          </a:bodyPr>
          <a:lstStyle/>
          <a:p>
            <a:endParaRPr lang="es-ES" dirty="0" smtClean="0">
              <a:solidFill>
                <a:srgbClr val="000000"/>
              </a:solidFill>
              <a:latin typeface="Verdana"/>
            </a:endParaRPr>
          </a:p>
          <a:p>
            <a:r>
              <a:rPr lang="es-ES" sz="1400" dirty="0" smtClean="0">
                <a:solidFill>
                  <a:srgbClr val="000000"/>
                </a:solidFill>
                <a:latin typeface="Verdana"/>
              </a:rPr>
              <a:t>Datos</a:t>
            </a:r>
            <a:r>
              <a:rPr lang="es-ES" sz="1400" dirty="0">
                <a:solidFill>
                  <a:srgbClr val="000000"/>
                </a:solidFill>
                <a:latin typeface="Verdana"/>
              </a:rPr>
              <a:t>: Están en declive porque se estima que ha desaparecido el 34 % de su población en tan solo 37 años (las últimas tres generaciones). Los datos más completos para llegar a esta conclusión vienen de las islas Malvinas y en menor medida de la isla Marion. Con los datos del 2000 incluso se estima que en las islas Malvinas el descenso podría llegar a ser mayor, de un 55.2 %. De seguir así, se le catalogará en un tiempo como en </a:t>
            </a:r>
            <a:r>
              <a:rPr lang="es-ES" sz="1400" dirty="0">
                <a:latin typeface="Verdana"/>
                <a:hlinkClick r:id="rId7"/>
              </a:rPr>
              <a:t>peligro de extinción</a:t>
            </a:r>
            <a:r>
              <a:rPr lang="es-ES" sz="1400" dirty="0">
                <a:solidFill>
                  <a:srgbClr val="000000"/>
                </a:solidFill>
                <a:latin typeface="Verdana"/>
              </a:rPr>
              <a:t>. </a:t>
            </a:r>
            <a:endParaRPr lang="es-ES" sz="1400" dirty="0"/>
          </a:p>
        </p:txBody>
      </p:sp>
    </p:spTree>
    <p:extLst>
      <p:ext uri="{BB962C8B-B14F-4D97-AF65-F5344CB8AC3E}">
        <p14:creationId xmlns:p14="http://schemas.microsoft.com/office/powerpoint/2010/main" val="3905256991"/>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sndAc>
          <p:stSnd>
            <p:snd r:embed="rId2" name="breeze.wav"/>
          </p:stSnd>
        </p:sndAc>
      </p:transition>
    </mc:Choice>
    <mc:Fallback xmlns="">
      <p:transition spd="slow" advClick="0">
        <p:fade/>
        <p:sndAc>
          <p:stSnd>
            <p:snd r:embed="rId8" name="breeze.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smtClean="0"/>
              <a:t/>
            </a:r>
            <a:br>
              <a:rPr lang="es-AR" dirty="0" smtClean="0"/>
            </a:br>
            <a:endParaRPr lang="es-ES" dirty="0"/>
          </a:p>
        </p:txBody>
      </p:sp>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4336" y="2932524"/>
            <a:ext cx="1801664" cy="136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898" y="359623"/>
            <a:ext cx="144016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913867" y="352128"/>
            <a:ext cx="4572000" cy="2800767"/>
          </a:xfrm>
          <a:prstGeom prst="rect">
            <a:avLst/>
          </a:prstGeom>
        </p:spPr>
        <p:txBody>
          <a:bodyPr>
            <a:spAutoFit/>
          </a:bodyPr>
          <a:lstStyle/>
          <a:p>
            <a:r>
              <a:rPr lang="es-ES" sz="1400" dirty="0">
                <a:solidFill>
                  <a:srgbClr val="000000"/>
                </a:solidFill>
                <a:latin typeface="Verdana"/>
              </a:rPr>
              <a:t>El </a:t>
            </a:r>
            <a:r>
              <a:rPr lang="es-ES" sz="1400" b="1" dirty="0">
                <a:solidFill>
                  <a:srgbClr val="000000"/>
                </a:solidFill>
                <a:latin typeface="Verdana"/>
              </a:rPr>
              <a:t>Flamenco andino </a:t>
            </a:r>
            <a:endParaRPr lang="es-ES" sz="1400" dirty="0" smtClean="0">
              <a:solidFill>
                <a:srgbClr val="000000"/>
              </a:solidFill>
              <a:latin typeface="Verdana"/>
            </a:endParaRPr>
          </a:p>
          <a:p>
            <a:r>
              <a:rPr lang="es-ES" sz="1400" dirty="0" smtClean="0">
                <a:solidFill>
                  <a:srgbClr val="000000"/>
                </a:solidFill>
                <a:latin typeface="Verdana"/>
              </a:rPr>
              <a:t>está </a:t>
            </a:r>
            <a:r>
              <a:rPr lang="es-ES" sz="1400" dirty="0">
                <a:solidFill>
                  <a:srgbClr val="000000"/>
                </a:solidFill>
                <a:latin typeface="Verdana"/>
              </a:rPr>
              <a:t>listado como vulnerable porque ha tenido un rápido declive de su población debido a la explotación y disminución de su hábitat en el pasado. Actualmente, aunque la explotación hacia su hábitat ha disminuido, la longevidad y la baja tasa de reproducción de los flamencos pueden hacer que el legado del daño en el pasado siga afectando a las generaciones venideras. </a:t>
            </a:r>
            <a:r>
              <a:rPr lang="es-ES" sz="1400" dirty="0"/>
              <a:t/>
            </a:r>
            <a:br>
              <a:rPr lang="es-ES" sz="1400" dirty="0"/>
            </a:br>
            <a:r>
              <a:rPr lang="es-ES" dirty="0"/>
              <a:t/>
            </a:r>
            <a:br>
              <a:rPr lang="es-ES" dirty="0"/>
            </a:br>
            <a:endParaRPr lang="es-ES" dirty="0"/>
          </a:p>
        </p:txBody>
      </p:sp>
      <p:sp>
        <p:nvSpPr>
          <p:cNvPr id="6" name="5 Rectángulo"/>
          <p:cNvSpPr/>
          <p:nvPr/>
        </p:nvSpPr>
        <p:spPr>
          <a:xfrm>
            <a:off x="2286000" y="2708920"/>
            <a:ext cx="4572000" cy="1815882"/>
          </a:xfrm>
          <a:prstGeom prst="rect">
            <a:avLst/>
          </a:prstGeom>
        </p:spPr>
        <p:txBody>
          <a:bodyPr>
            <a:spAutoFit/>
          </a:bodyPr>
          <a:lstStyle/>
          <a:p>
            <a:r>
              <a:rPr lang="es-ES" sz="1400" dirty="0">
                <a:solidFill>
                  <a:srgbClr val="000000"/>
                </a:solidFill>
                <a:latin typeface="Verdana"/>
              </a:rPr>
              <a:t>Más de un siglo después de su extinción siguen las discusiones acerca de su verdadera ubicación taxonómica, aunque su ubicación en el género </a:t>
            </a:r>
            <a:r>
              <a:rPr lang="es-ES" sz="1400" i="1" dirty="0">
                <a:solidFill>
                  <a:srgbClr val="000000"/>
                </a:solidFill>
                <a:latin typeface="Verdana"/>
              </a:rPr>
              <a:t>Dusicyon</a:t>
            </a:r>
            <a:r>
              <a:rPr lang="es-ES" sz="1400" dirty="0">
                <a:solidFill>
                  <a:srgbClr val="000000"/>
                </a:solidFill>
                <a:latin typeface="Verdana"/>
              </a:rPr>
              <a:t>parece la más aceptada. Algunos han sugerido incluirle en el género de los perros domésticos </a:t>
            </a:r>
            <a:endParaRPr lang="es-ES" sz="1400" dirty="0" smtClean="0">
              <a:solidFill>
                <a:srgbClr val="000000"/>
              </a:solidFill>
              <a:latin typeface="Verdana"/>
            </a:endParaRPr>
          </a:p>
          <a:p>
            <a:r>
              <a:rPr lang="es-ES" sz="1400" dirty="0" smtClean="0">
                <a:solidFill>
                  <a:srgbClr val="000000"/>
                </a:solidFill>
                <a:latin typeface="Verdana"/>
              </a:rPr>
              <a:t>pero </a:t>
            </a:r>
            <a:r>
              <a:rPr lang="es-ES" sz="1400" dirty="0">
                <a:solidFill>
                  <a:srgbClr val="000000"/>
                </a:solidFill>
                <a:latin typeface="Verdana"/>
              </a:rPr>
              <a:t>no hay evidencias suficientes que lo avalen. </a:t>
            </a:r>
            <a:endParaRPr lang="es-ES" sz="1400" dirty="0"/>
          </a:p>
        </p:txBody>
      </p:sp>
      <p:sp>
        <p:nvSpPr>
          <p:cNvPr id="7" name="6 CuadroTexto"/>
          <p:cNvSpPr txBox="1"/>
          <p:nvPr/>
        </p:nvSpPr>
        <p:spPr>
          <a:xfrm>
            <a:off x="1259632" y="2492896"/>
            <a:ext cx="1026368" cy="369332"/>
          </a:xfrm>
          <a:prstGeom prst="rect">
            <a:avLst/>
          </a:prstGeom>
          <a:noFill/>
        </p:spPr>
        <p:txBody>
          <a:bodyPr wrap="square" rtlCol="0">
            <a:spAutoFit/>
          </a:bodyPr>
          <a:lstStyle/>
          <a:p>
            <a:r>
              <a:rPr lang="es-AR" dirty="0" smtClean="0"/>
              <a:t>guará</a:t>
            </a:r>
            <a:endParaRPr lang="es-ES" dirty="0"/>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87" y="5049180"/>
            <a:ext cx="132991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941529" y="4524802"/>
            <a:ext cx="2688942" cy="369332"/>
          </a:xfrm>
          <a:prstGeom prst="rect">
            <a:avLst/>
          </a:prstGeom>
          <a:noFill/>
        </p:spPr>
        <p:txBody>
          <a:bodyPr wrap="square" rtlCol="0">
            <a:spAutoFit/>
          </a:bodyPr>
          <a:lstStyle/>
          <a:p>
            <a:r>
              <a:rPr lang="es-AR" dirty="0" smtClean="0"/>
              <a:t>Tiburón toro</a:t>
            </a:r>
            <a:endParaRPr lang="es-ES" dirty="0"/>
          </a:p>
        </p:txBody>
      </p:sp>
      <p:sp>
        <p:nvSpPr>
          <p:cNvPr id="9" name="8 Rectángulo"/>
          <p:cNvSpPr/>
          <p:nvPr/>
        </p:nvSpPr>
        <p:spPr>
          <a:xfrm>
            <a:off x="1864762" y="4735678"/>
            <a:ext cx="6577374" cy="1815882"/>
          </a:xfrm>
          <a:prstGeom prst="rect">
            <a:avLst/>
          </a:prstGeom>
        </p:spPr>
        <p:txBody>
          <a:bodyPr wrap="square">
            <a:spAutoFit/>
          </a:bodyPr>
          <a:lstStyle/>
          <a:p>
            <a:r>
              <a:rPr lang="es-ES" sz="1400" dirty="0">
                <a:solidFill>
                  <a:srgbClr val="000000"/>
                </a:solidFill>
                <a:latin typeface="Verdana"/>
              </a:rPr>
              <a:t>es un animal marino con una curiosa característica, la del canibalismo intrauterino, que comentaremos más adelante. Se le encuentra catalogado como vulnerable, aunque dos de sus poblaciones están de peor suerte ya que están en peligro crítico. (Aun con todos estos datos, no se conoce bien la tendencia actual de sus poblaciones). </a:t>
            </a:r>
            <a:r>
              <a:rPr lang="es-ES" sz="1400" dirty="0"/>
              <a:t/>
            </a:r>
            <a:br>
              <a:rPr lang="es-ES" sz="1400" dirty="0"/>
            </a:br>
            <a:r>
              <a:rPr lang="es-ES" sz="1400" dirty="0">
                <a:solidFill>
                  <a:srgbClr val="000000"/>
                </a:solidFill>
                <a:latin typeface="Verdana"/>
              </a:rPr>
              <a:t>Están amenazados porque han sido capturados en toda su área de distribución en el pasado, variando su importancia económica regionalmente. Se captura con caña, redes y mallas. </a:t>
            </a:r>
            <a:endParaRPr lang="es-ES" sz="1400" dirty="0"/>
          </a:p>
        </p:txBody>
      </p:sp>
    </p:spTree>
    <p:extLst>
      <p:ext uri="{BB962C8B-B14F-4D97-AF65-F5344CB8AC3E}">
        <p14:creationId xmlns:p14="http://schemas.microsoft.com/office/powerpoint/2010/main" val="2039803332"/>
      </p:ext>
    </p:extLst>
  </p:cSld>
  <p:clrMapOvr>
    <a:masterClrMapping/>
  </p:clrMapOvr>
  <mc:AlternateContent xmlns:mc="http://schemas.openxmlformats.org/markup-compatibility/2006" xmlns:p14="http://schemas.microsoft.com/office/powerpoint/2010/main">
    <mc:Choice Requires="p14">
      <p:transition spd="slow" p14:dur="3000" advClick="0">
        <p14:shred/>
        <p:sndAc>
          <p:stSnd>
            <p:snd r:embed="rId2" name="breeze.wav"/>
          </p:stSnd>
        </p:sndAc>
      </p:transition>
    </mc:Choice>
    <mc:Fallback xmlns="">
      <p:transition spd="slow" advClick="0">
        <p:fade/>
        <p:sndAc>
          <p:stSnd>
            <p:snd r:embed="rId6" name="breeze.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35696" y="332656"/>
            <a:ext cx="6777317" cy="1897435"/>
          </a:xfrm>
        </p:spPr>
        <p:txBody>
          <a:bodyPr>
            <a:normAutofit fontScale="47500" lnSpcReduction="20000"/>
          </a:bodyPr>
          <a:lstStyle/>
          <a:p>
            <a:r>
              <a:rPr lang="es-ES" dirty="0">
                <a:solidFill>
                  <a:srgbClr val="000000"/>
                </a:solidFill>
                <a:latin typeface="Verdana"/>
              </a:rPr>
              <a:t>Aunque parezca sorprendente ya que seguramente muchos de vosotros habéis tenido una chinchilla en casa, las chinchillas salvajes, ´padres´ de las chinchillas domésticas, están en </a:t>
            </a:r>
            <a:r>
              <a:rPr lang="es-ES" b="1" dirty="0">
                <a:solidFill>
                  <a:srgbClr val="000000"/>
                </a:solidFill>
                <a:latin typeface="Verdana"/>
              </a:rPr>
              <a:t>peligro crítico de extinción</a:t>
            </a:r>
            <a:r>
              <a:rPr lang="es-ES" dirty="0">
                <a:solidFill>
                  <a:srgbClr val="000000"/>
                </a:solidFill>
                <a:latin typeface="Verdana"/>
              </a:rPr>
              <a:t>. </a:t>
            </a:r>
            <a:r>
              <a:rPr lang="es-ES" dirty="0"/>
              <a:t/>
            </a:r>
            <a:br>
              <a:rPr lang="es-ES" dirty="0"/>
            </a:br>
            <a:r>
              <a:rPr lang="es-ES" dirty="0"/>
              <a:t/>
            </a:r>
            <a:br>
              <a:rPr lang="es-ES" dirty="0"/>
            </a:br>
            <a:r>
              <a:rPr lang="es-ES" dirty="0">
                <a:solidFill>
                  <a:srgbClr val="000000"/>
                </a:solidFill>
                <a:latin typeface="Verdana"/>
              </a:rPr>
              <a:t>¿Las razones?: en tan sólo 15 años ha desaparecido el 90 % de su población; además, la escasísima población actual sigue bajo la presión de la caza ilegal y de la reducción de su hábitat? razones más que suficientes para clasificarlo como en serio peligro de extinción. </a:t>
            </a:r>
            <a:r>
              <a:rPr lang="es-ES" dirty="0"/>
              <a:t/>
            </a:r>
            <a:br>
              <a:rPr lang="es-ES" dirty="0"/>
            </a:br>
            <a:r>
              <a:rPr lang="es-ES" dirty="0">
                <a:solidFill>
                  <a:srgbClr val="000000"/>
                </a:solidFill>
                <a:latin typeface="Verdana"/>
              </a:rPr>
              <a:t>Para que nos quede más claro, estas chinchillas una vez fueron abundantes, pero pasaron a contar con tan solo 42 pequeñas colonias en estado salvaje en 1996. El número de estas colonias y del tamaño de la población general disminuye de manera constante en el tiempo. </a:t>
            </a:r>
            <a:endParaRPr lang="es-E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04664"/>
            <a:ext cx="1360882"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animalesextincion.es/images/1505141009_tigrillo-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18" y="4617132"/>
            <a:ext cx="1810172" cy="180019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572000" y="-11476656"/>
            <a:ext cx="4572000" cy="5632311"/>
          </a:xfrm>
          <a:prstGeom prst="rect">
            <a:avLst/>
          </a:prstGeom>
        </p:spPr>
        <p:txBody>
          <a:bodyPr wrap="square">
            <a:spAutoFit/>
          </a:bodyPr>
          <a:lstStyle/>
          <a:p>
            <a:r>
              <a:rPr lang="es-ES" dirty="0">
                <a:solidFill>
                  <a:srgbClr val="000000"/>
                </a:solidFill>
                <a:latin typeface="Verdana"/>
              </a:rPr>
              <a:t>Se le encuentra en América del Sur, desde Costa Rica hasta el norte de Argentina. Más concretamente los países en los que se le puede encontrar en mayor o menor presencia son: Argentina, Bolivia, Brasil, Colombia, Costa Rica, ecuador, Guayana Francesa, Panamá, Perú, Surinam, Venezuela, Bolivia. </a:t>
            </a:r>
            <a:r>
              <a:rPr lang="es-ES" dirty="0"/>
              <a:t/>
            </a:r>
            <a:br>
              <a:rPr lang="es-ES" dirty="0"/>
            </a:br>
            <a:r>
              <a:rPr lang="es-ES" dirty="0"/>
              <a:t/>
            </a:r>
            <a:br>
              <a:rPr lang="es-ES" dirty="0"/>
            </a:br>
            <a:r>
              <a:rPr lang="es-ES" dirty="0">
                <a:solidFill>
                  <a:srgbClr val="000000"/>
                </a:solidFill>
                <a:latin typeface="Verdana"/>
              </a:rPr>
              <a:t>Habita desde tierras bajas hasta los 3.200 metros sobre el nivel del mar. </a:t>
            </a:r>
            <a:r>
              <a:rPr lang="es-ES" dirty="0"/>
              <a:t/>
            </a:r>
            <a:br>
              <a:rPr lang="es-ES" dirty="0"/>
            </a:br>
            <a:r>
              <a:rPr lang="es-ES" dirty="0"/>
              <a:t/>
            </a:r>
            <a:br>
              <a:rPr lang="es-ES" dirty="0"/>
            </a:br>
            <a:r>
              <a:rPr lang="es-ES" dirty="0">
                <a:solidFill>
                  <a:srgbClr val="000000"/>
                </a:solidFill>
                <a:latin typeface="Verdana"/>
              </a:rPr>
              <a:t>Su hábitat es exclusivamente forestal, con preferencia de bosques perennes hasta 3000 m de altura. Su hábitat en argentina son las selvas húmedas del norte argentino en la provincia de Misiones y el extremo norte de Salta. </a:t>
            </a:r>
            <a:endParaRPr lang="es-ES" dirty="0"/>
          </a:p>
        </p:txBody>
      </p:sp>
      <p:sp>
        <p:nvSpPr>
          <p:cNvPr id="7" name="2 Marcador de contenido"/>
          <p:cNvSpPr txBox="1">
            <a:spLocks/>
          </p:cNvSpPr>
          <p:nvPr/>
        </p:nvSpPr>
        <p:spPr>
          <a:xfrm>
            <a:off x="2260691" y="4660489"/>
            <a:ext cx="6343758" cy="1872208"/>
          </a:xfrm>
          <a:prstGeom prst="rect">
            <a:avLst/>
          </a:prstGeom>
        </p:spPr>
        <p:txBody>
          <a:bodyPr vert="horz" lIns="91440" tIns="45720" rIns="91440" bIns="45720" rtlCol="0">
            <a:normAutofit fontScale="40000" lnSpcReduction="2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s-ES" dirty="0" smtClean="0">
                <a:solidFill>
                  <a:srgbClr val="000000"/>
                </a:solidFill>
                <a:latin typeface="Verdana"/>
              </a:rPr>
              <a:t>Se le encuentra en América del Sur, desde Costa Rica hasta el norte de Argentina. Más concretamente los países en los que se le puede encontrar en mayor o menor presencia son: Argentina, Bolivia, Brasil, Colombia, Costa Rica, ecuador, Guayana Francesa, Panamá, Perú, Surinam, Venezuela, Bolivia. </a:t>
            </a:r>
            <a:r>
              <a:rPr lang="es-ES" dirty="0" smtClean="0"/>
              <a:t/>
            </a:r>
            <a:br>
              <a:rPr lang="es-ES" dirty="0" smtClean="0"/>
            </a:br>
            <a:r>
              <a:rPr lang="es-ES" dirty="0" smtClean="0"/>
              <a:t/>
            </a:r>
            <a:br>
              <a:rPr lang="es-ES" dirty="0" smtClean="0"/>
            </a:br>
            <a:endParaRPr lang="es-ES" dirty="0" smtClean="0">
              <a:solidFill>
                <a:srgbClr val="000000"/>
              </a:solidFill>
              <a:latin typeface="Verdana"/>
            </a:endParaRPr>
          </a:p>
          <a:p>
            <a:r>
              <a:rPr lang="es-ES" dirty="0" smtClean="0"/>
              <a:t/>
            </a:r>
            <a:br>
              <a:rPr lang="es-ES" dirty="0" smtClean="0"/>
            </a:br>
            <a:r>
              <a:rPr lang="es-ES" dirty="0" smtClean="0">
                <a:solidFill>
                  <a:srgbClr val="000000"/>
                </a:solidFill>
                <a:latin typeface="Verdana"/>
              </a:rPr>
              <a:t>Su hábitat es exclusivamente </a:t>
            </a:r>
            <a:r>
              <a:rPr lang="es-ES" dirty="0" err="1" smtClean="0">
                <a:solidFill>
                  <a:srgbClr val="000000"/>
                </a:solidFill>
                <a:latin typeface="Verdana"/>
              </a:rPr>
              <a:t>forestaSe</a:t>
            </a:r>
            <a:r>
              <a:rPr lang="es-ES" dirty="0" smtClean="0">
                <a:solidFill>
                  <a:srgbClr val="000000"/>
                </a:solidFill>
                <a:latin typeface="Verdana"/>
              </a:rPr>
              <a:t> le encuentra en América del Sur, desde Costa Rica hasta el norte de Argentina. Más concretamente los países en los que se le puede encontrar en mayor o menor presencia son: Argentina, Bolivia, Brasil, Colombia, Costa Rica, ecuador, Guayana Francesa, Panamá, Perú, Surinam, Venezuela, Bolivia. </a:t>
            </a:r>
            <a:r>
              <a:rPr lang="es-ES" dirty="0" smtClean="0"/>
              <a:t/>
            </a:r>
            <a:br>
              <a:rPr lang="es-ES" dirty="0" smtClean="0"/>
            </a:br>
            <a:endParaRPr lang="es-ES" dirty="0" smtClean="0"/>
          </a:p>
          <a:p>
            <a:r>
              <a:rPr lang="es-ES" dirty="0" smtClean="0"/>
              <a:t/>
            </a:r>
            <a:br>
              <a:rPr lang="es-ES" dirty="0" smtClean="0"/>
            </a:br>
            <a:endParaRPr lang="es-ES" dirty="0" smtClean="0">
              <a:solidFill>
                <a:srgbClr val="000000"/>
              </a:solidFill>
              <a:latin typeface="Verdana"/>
            </a:endParaRPr>
          </a:p>
          <a:p>
            <a:endParaRPr lang="es-ES"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84" y="2428726"/>
            <a:ext cx="201373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2436716" y="2298594"/>
            <a:ext cx="5598368" cy="1954381"/>
          </a:xfrm>
          <a:prstGeom prst="rect">
            <a:avLst/>
          </a:prstGeom>
        </p:spPr>
        <p:txBody>
          <a:bodyPr wrap="square">
            <a:spAutoFit/>
          </a:bodyPr>
          <a:lstStyle/>
          <a:p>
            <a:r>
              <a:rPr lang="es-ES" sz="1100" dirty="0">
                <a:solidFill>
                  <a:srgbClr val="000000"/>
                </a:solidFill>
                <a:latin typeface="Verdana"/>
              </a:rPr>
              <a:t>El </a:t>
            </a:r>
            <a:r>
              <a:rPr lang="es-ES" sz="1100" b="1" dirty="0">
                <a:solidFill>
                  <a:srgbClr val="000000"/>
                </a:solidFill>
                <a:latin typeface="Verdana"/>
              </a:rPr>
              <a:t>chancho </a:t>
            </a:r>
            <a:r>
              <a:rPr lang="es-ES" sz="1100" b="1" dirty="0" err="1">
                <a:solidFill>
                  <a:srgbClr val="000000"/>
                </a:solidFill>
                <a:latin typeface="Verdana"/>
              </a:rPr>
              <a:t>quimilero</a:t>
            </a:r>
            <a:r>
              <a:rPr lang="es-ES" sz="1100" b="1" dirty="0">
                <a:solidFill>
                  <a:srgbClr val="000000"/>
                </a:solidFill>
                <a:latin typeface="Verdana"/>
              </a:rPr>
              <a:t> </a:t>
            </a:r>
            <a:endParaRPr lang="es-ES" sz="1100" b="1" dirty="0" smtClean="0">
              <a:solidFill>
                <a:srgbClr val="000000"/>
              </a:solidFill>
              <a:latin typeface="Verdana"/>
            </a:endParaRPr>
          </a:p>
          <a:p>
            <a:r>
              <a:rPr lang="es-ES" sz="1100" dirty="0"/>
              <a:t/>
            </a:r>
            <a:br>
              <a:rPr lang="es-ES" sz="1100" dirty="0"/>
            </a:br>
            <a:r>
              <a:rPr lang="es-ES" sz="1100" dirty="0">
                <a:solidFill>
                  <a:srgbClr val="000000"/>
                </a:solidFill>
                <a:latin typeface="Verdana"/>
              </a:rPr>
              <a:t>Está considerado en </a:t>
            </a:r>
            <a:r>
              <a:rPr lang="es-ES" sz="1100" dirty="0">
                <a:latin typeface="Verdana"/>
                <a:hlinkClick r:id="rId6"/>
              </a:rPr>
              <a:t>peligro de extinción</a:t>
            </a:r>
            <a:r>
              <a:rPr lang="es-ES" sz="1100" dirty="0">
                <a:solidFill>
                  <a:srgbClr val="000000"/>
                </a:solidFill>
                <a:latin typeface="Verdana"/>
              </a:rPr>
              <a:t> por la rápida reducción de sus poblaciones, y se ha llegado a calcular el serio declive de la población, estimado en más del 50 % en tres generaciones contando desde la actualidad, debido a la gran pérdida de hábitat, agravada por otras amenazas. </a:t>
            </a:r>
            <a:r>
              <a:rPr lang="es-ES" sz="1100" dirty="0"/>
              <a:t/>
            </a:r>
            <a:br>
              <a:rPr lang="es-ES" sz="1100" dirty="0"/>
            </a:br>
            <a:r>
              <a:rPr lang="es-ES" sz="1100" dirty="0"/>
              <a:t/>
            </a:r>
            <a:br>
              <a:rPr lang="es-ES" sz="1100" dirty="0"/>
            </a:br>
            <a:r>
              <a:rPr lang="es-ES" sz="1100" dirty="0">
                <a:solidFill>
                  <a:srgbClr val="000000"/>
                </a:solidFill>
                <a:latin typeface="Verdana"/>
              </a:rPr>
              <a:t>Además, actualmente la población de esta especie en el chaco es pequeña y dispersa, lo que la convierte en vulnerable a cualquier pérdida y fragmentación de su hábitat. </a:t>
            </a:r>
            <a:endParaRPr lang="es-ES" sz="1100" dirty="0"/>
          </a:p>
        </p:txBody>
      </p:sp>
    </p:spTree>
    <p:extLst>
      <p:ext uri="{BB962C8B-B14F-4D97-AF65-F5344CB8AC3E}">
        <p14:creationId xmlns:p14="http://schemas.microsoft.com/office/powerpoint/2010/main" val="3410819224"/>
      </p:ext>
    </p:extLst>
  </p:cSld>
  <p:clrMapOvr>
    <a:masterClrMapping/>
  </p:clrMapOvr>
  <mc:AlternateContent xmlns:mc="http://schemas.openxmlformats.org/markup-compatibility/2006" xmlns:p14="http://schemas.microsoft.com/office/powerpoint/2010/main">
    <mc:Choice Requires="p14">
      <p:transition spd="slow" p14:dur="1400" advClick="0">
        <p14:doors dir="vert"/>
        <p:sndAc>
          <p:stSnd>
            <p:snd r:embed="rId2" name="breeze.wav"/>
          </p:stSnd>
        </p:sndAc>
      </p:transition>
    </mc:Choice>
    <mc:Fallback xmlns="">
      <p:transition spd="slow" advClick="0">
        <p:fade/>
        <p:sndAc>
          <p:stSnd>
            <p:snd r:embed="rId7" name="breeze.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134" y="1827950"/>
            <a:ext cx="1565586" cy="163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411760" y="817667"/>
            <a:ext cx="6408712" cy="2862322"/>
          </a:xfrm>
          <a:prstGeom prst="rect">
            <a:avLst/>
          </a:prstGeom>
        </p:spPr>
        <p:txBody>
          <a:bodyPr wrap="square">
            <a:spAutoFit/>
          </a:bodyPr>
          <a:lstStyle/>
          <a:p>
            <a:r>
              <a:rPr lang="es-ES" sz="1200" dirty="0">
                <a:solidFill>
                  <a:srgbClr val="000000"/>
                </a:solidFill>
                <a:latin typeface="Verdana"/>
              </a:rPr>
              <a:t>El </a:t>
            </a:r>
            <a:r>
              <a:rPr lang="es-ES" sz="1200" b="1" dirty="0" smtClean="0">
                <a:solidFill>
                  <a:srgbClr val="000000"/>
                </a:solidFill>
                <a:latin typeface="Verdana"/>
              </a:rPr>
              <a:t>tigre</a:t>
            </a:r>
            <a:r>
              <a:rPr lang="es-ES" sz="1200" dirty="0">
                <a:solidFill>
                  <a:srgbClr val="000000"/>
                </a:solidFill>
                <a:latin typeface="Verdana"/>
              </a:rPr>
              <a:t> </a:t>
            </a:r>
            <a:endParaRPr lang="es-ES" sz="1200" dirty="0" smtClean="0">
              <a:solidFill>
                <a:srgbClr val="000000"/>
              </a:solidFill>
              <a:latin typeface="Verdana"/>
            </a:endParaRPr>
          </a:p>
          <a:p>
            <a:r>
              <a:rPr lang="es-ES" sz="1200" dirty="0">
                <a:solidFill>
                  <a:srgbClr val="000000"/>
                </a:solidFill>
                <a:latin typeface="Verdana"/>
              </a:rPr>
              <a:t> </a:t>
            </a:r>
            <a:r>
              <a:rPr lang="es-ES" sz="1200" b="1" dirty="0">
                <a:solidFill>
                  <a:srgbClr val="000000"/>
                </a:solidFill>
                <a:latin typeface="Verdana"/>
              </a:rPr>
              <a:t>tigre del sur de China </a:t>
            </a:r>
            <a:endParaRPr lang="es-ES" sz="1200" b="1" dirty="0" smtClean="0">
              <a:solidFill>
                <a:srgbClr val="000000"/>
              </a:solidFill>
              <a:latin typeface="Verdana"/>
            </a:endParaRPr>
          </a:p>
          <a:p>
            <a:r>
              <a:rPr lang="es-ES" sz="1200" dirty="0" smtClean="0">
                <a:solidFill>
                  <a:srgbClr val="000000"/>
                </a:solidFill>
                <a:latin typeface="Verdana"/>
              </a:rPr>
              <a:t>es</a:t>
            </a:r>
            <a:r>
              <a:rPr lang="es-ES" sz="1200" dirty="0">
                <a:solidFill>
                  <a:srgbClr val="000000"/>
                </a:solidFill>
                <a:latin typeface="Verdana"/>
              </a:rPr>
              <a:t>, de todas las subespecies de </a:t>
            </a:r>
            <a:endParaRPr lang="es-ES" sz="1200" b="1" dirty="0" smtClean="0">
              <a:solidFill>
                <a:srgbClr val="000000"/>
              </a:solidFill>
              <a:latin typeface="Verdana"/>
            </a:endParaRPr>
          </a:p>
          <a:p>
            <a:r>
              <a:rPr lang="es-ES" sz="1200" dirty="0" smtClean="0">
                <a:solidFill>
                  <a:srgbClr val="000000"/>
                </a:solidFill>
                <a:latin typeface="Verdana"/>
              </a:rPr>
              <a:t>la </a:t>
            </a:r>
            <a:r>
              <a:rPr lang="es-ES" sz="1200" dirty="0">
                <a:solidFill>
                  <a:srgbClr val="000000"/>
                </a:solidFill>
                <a:latin typeface="Verdana"/>
              </a:rPr>
              <a:t>más amenazada de todas actualmente, </a:t>
            </a:r>
            <a:r>
              <a:rPr lang="es-ES" sz="1200" dirty="0" err="1">
                <a:solidFill>
                  <a:srgbClr val="000000"/>
                </a:solidFill>
                <a:latin typeface="Verdana"/>
              </a:rPr>
              <a:t>encontrandose</a:t>
            </a:r>
            <a:r>
              <a:rPr lang="es-ES" sz="1200" dirty="0">
                <a:solidFill>
                  <a:srgbClr val="000000"/>
                </a:solidFill>
                <a:latin typeface="Verdana"/>
              </a:rPr>
              <a:t> </a:t>
            </a:r>
            <a:r>
              <a:rPr lang="es-ES" sz="1200" dirty="0" err="1">
                <a:solidFill>
                  <a:srgbClr val="000000"/>
                </a:solidFill>
                <a:latin typeface="Verdana"/>
              </a:rPr>
              <a:t>en</a:t>
            </a:r>
            <a:r>
              <a:rPr lang="es-ES" sz="1200" b="1" dirty="0" err="1">
                <a:solidFill>
                  <a:srgbClr val="000000"/>
                </a:solidFill>
                <a:latin typeface="Verdana"/>
              </a:rPr>
              <a:t>peligro</a:t>
            </a:r>
            <a:r>
              <a:rPr lang="es-ES" sz="1200" b="1" dirty="0">
                <a:solidFill>
                  <a:srgbClr val="000000"/>
                </a:solidFill>
                <a:latin typeface="Verdana"/>
              </a:rPr>
              <a:t> crítico de extinción (posiblemente extinta en estado salvaje)</a:t>
            </a:r>
            <a:r>
              <a:rPr lang="es-ES" sz="1200" dirty="0">
                <a:solidFill>
                  <a:srgbClr val="000000"/>
                </a:solidFill>
                <a:latin typeface="Verdana"/>
              </a:rPr>
              <a:t>. De hecho, según las pruebas lo más seguro es que ya esté extinguido en estado salvaje, aunque hay una pequeña posibilidad que de momento no se descarta de que queden ejemplares en libertad. Aun así, la baja densidad de presas, la degradación generalizada del hábitat, la fragmentación del mismo y otras presiones humanas hacen casi imposible su permanencia en las zonas donde dicen haber visto a estos tigres. </a:t>
            </a:r>
            <a:r>
              <a:rPr lang="es-ES" sz="1200" dirty="0"/>
              <a:t/>
            </a:r>
            <a:br>
              <a:rPr lang="es-ES" sz="1200" dirty="0"/>
            </a:br>
            <a:r>
              <a:rPr lang="es-ES" sz="1200" dirty="0"/>
              <a:t/>
            </a:r>
            <a:br>
              <a:rPr lang="es-ES" sz="1200" dirty="0"/>
            </a:br>
            <a:r>
              <a:rPr lang="es-ES" sz="1200" dirty="0">
                <a:solidFill>
                  <a:srgbClr val="000000"/>
                </a:solidFill>
                <a:latin typeface="Verdana"/>
              </a:rPr>
              <a:t>Actualmente parece ser que solo sobreviven 68 de estos majestuosos tigres en cautividad, descendientes de los últimos 6 tigres de </a:t>
            </a:r>
            <a:r>
              <a:rPr lang="es-ES" sz="1200" dirty="0" err="1">
                <a:solidFill>
                  <a:srgbClr val="000000"/>
                </a:solidFill>
                <a:latin typeface="Verdana"/>
              </a:rPr>
              <a:t>Amoy</a:t>
            </a:r>
            <a:r>
              <a:rPr lang="es-ES" sz="1200" dirty="0">
                <a:solidFill>
                  <a:srgbClr val="000000"/>
                </a:solidFill>
                <a:latin typeface="Verdana"/>
              </a:rPr>
              <a:t> que quedaban, de los ejemplares cautivos, pocos se encuentran fuera de China.</a:t>
            </a:r>
            <a:endParaRPr lang="es-ES" sz="1200"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774005"/>
            <a:ext cx="1296144" cy="1427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1691680" y="3995678"/>
            <a:ext cx="4572000" cy="2862322"/>
          </a:xfrm>
          <a:prstGeom prst="rect">
            <a:avLst/>
          </a:prstGeom>
        </p:spPr>
        <p:txBody>
          <a:bodyPr>
            <a:spAutoFit/>
          </a:bodyPr>
          <a:lstStyle/>
          <a:p>
            <a:r>
              <a:rPr lang="es-ES" sz="1200" dirty="0">
                <a:solidFill>
                  <a:srgbClr val="000000"/>
                </a:solidFill>
                <a:latin typeface="Verdana"/>
              </a:rPr>
              <a:t>El </a:t>
            </a:r>
            <a:r>
              <a:rPr lang="es-ES" sz="1200" b="1" dirty="0">
                <a:solidFill>
                  <a:srgbClr val="000000"/>
                </a:solidFill>
                <a:latin typeface="Verdana"/>
              </a:rPr>
              <a:t>hurón de pies negros (</a:t>
            </a:r>
            <a:r>
              <a:rPr lang="es-ES" sz="1200" b="1" i="1" dirty="0">
                <a:solidFill>
                  <a:srgbClr val="000000"/>
                </a:solidFill>
                <a:latin typeface="Verdana"/>
              </a:rPr>
              <a:t>Mustela </a:t>
            </a:r>
            <a:r>
              <a:rPr lang="es-ES" sz="1200" b="1" i="1" dirty="0" err="1">
                <a:solidFill>
                  <a:srgbClr val="000000"/>
                </a:solidFill>
                <a:latin typeface="Verdana"/>
              </a:rPr>
              <a:t>nigripes</a:t>
            </a:r>
            <a:r>
              <a:rPr lang="es-ES" sz="1200" b="1" dirty="0">
                <a:solidFill>
                  <a:srgbClr val="000000"/>
                </a:solidFill>
                <a:latin typeface="Verdana"/>
              </a:rPr>
              <a:t>)</a:t>
            </a:r>
            <a:r>
              <a:rPr lang="es-ES" sz="1200" dirty="0">
                <a:solidFill>
                  <a:srgbClr val="000000"/>
                </a:solidFill>
                <a:latin typeface="Verdana"/>
              </a:rPr>
              <a:t> o </a:t>
            </a:r>
            <a:r>
              <a:rPr lang="es-ES" sz="1200" b="1" dirty="0">
                <a:solidFill>
                  <a:srgbClr val="000000"/>
                </a:solidFill>
                <a:latin typeface="Verdana"/>
              </a:rPr>
              <a:t>turón </a:t>
            </a:r>
            <a:r>
              <a:rPr lang="es-ES" sz="1200" b="1" dirty="0" err="1">
                <a:solidFill>
                  <a:srgbClr val="000000"/>
                </a:solidFill>
                <a:latin typeface="Verdana"/>
              </a:rPr>
              <a:t>patinegro</a:t>
            </a:r>
            <a:r>
              <a:rPr lang="es-ES" sz="1200" b="1" dirty="0">
                <a:solidFill>
                  <a:srgbClr val="000000"/>
                </a:solidFill>
                <a:latin typeface="Verdana"/>
              </a:rPr>
              <a:t> americano</a:t>
            </a:r>
            <a:r>
              <a:rPr lang="es-ES" sz="1200" dirty="0">
                <a:solidFill>
                  <a:srgbClr val="000000"/>
                </a:solidFill>
                <a:latin typeface="Verdana"/>
              </a:rPr>
              <a:t> es una especie en peligro de extinción que llegó a ser catalogada como extinta en estado salvaje (</a:t>
            </a:r>
            <a:r>
              <a:rPr lang="es-ES" sz="1200" dirty="0" err="1">
                <a:solidFill>
                  <a:srgbClr val="000000"/>
                </a:solidFill>
                <a:latin typeface="Verdana"/>
              </a:rPr>
              <a:t>Baillie</a:t>
            </a:r>
            <a:r>
              <a:rPr lang="es-ES" sz="1200" dirty="0">
                <a:solidFill>
                  <a:srgbClr val="000000"/>
                </a:solidFill>
                <a:latin typeface="Verdana"/>
              </a:rPr>
              <a:t> and </a:t>
            </a:r>
            <a:r>
              <a:rPr lang="es-ES" sz="1200" dirty="0" err="1">
                <a:solidFill>
                  <a:srgbClr val="000000"/>
                </a:solidFill>
                <a:latin typeface="Verdana"/>
              </a:rPr>
              <a:t>Groombridge</a:t>
            </a:r>
            <a:r>
              <a:rPr lang="es-ES" sz="1200" dirty="0">
                <a:solidFill>
                  <a:srgbClr val="000000"/>
                </a:solidFill>
                <a:latin typeface="Verdana"/>
              </a:rPr>
              <a:t> 1996), por lo que parece que dentro de su mala situación se está recuperando. Aun así es uno de los mamíferos más amenazados de Norte América. </a:t>
            </a:r>
            <a:r>
              <a:rPr lang="es-ES" sz="1200" dirty="0"/>
              <a:t/>
            </a:r>
            <a:br>
              <a:rPr lang="es-ES" sz="1200" dirty="0"/>
            </a:br>
            <a:r>
              <a:rPr lang="es-ES" sz="1200" dirty="0"/>
              <a:t/>
            </a:r>
            <a:br>
              <a:rPr lang="es-ES" sz="1200" dirty="0"/>
            </a:br>
            <a:r>
              <a:rPr lang="es-ES" sz="1200" dirty="0">
                <a:solidFill>
                  <a:srgbClr val="000000"/>
                </a:solidFill>
                <a:latin typeface="Verdana"/>
              </a:rPr>
              <a:t>Esta especie está dentro de esta categoría debido a que tiene poblaciones muy pequeñas y restringidas, donde hay menos de 250 adultos nacidos en estado salvaje (no reintroducidos); estos están distribuidos dentro de las numerosas poblaciones de ejemplares reintroducidos. </a:t>
            </a:r>
            <a:r>
              <a:rPr lang="es-ES" sz="1200" dirty="0"/>
              <a:t/>
            </a:r>
            <a:br>
              <a:rPr lang="es-ES" sz="1200" dirty="0"/>
            </a:br>
            <a:r>
              <a:rPr lang="es-ES" sz="1200" dirty="0"/>
              <a:t/>
            </a:r>
            <a:br>
              <a:rPr lang="es-ES" sz="1200" dirty="0"/>
            </a:br>
            <a:endParaRPr lang="es-ES" sz="1200" dirty="0"/>
          </a:p>
        </p:txBody>
      </p:sp>
      <p:sp>
        <p:nvSpPr>
          <p:cNvPr id="2" name="1 Rectángulo"/>
          <p:cNvSpPr/>
          <p:nvPr/>
        </p:nvSpPr>
        <p:spPr>
          <a:xfrm>
            <a:off x="-900608" y="404664"/>
            <a:ext cx="10951777" cy="46166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AR" sz="2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ANIMASLES EN PELIGRO DE EXTINCION POR EL MUNDO</a:t>
            </a:r>
            <a:endParaRPr lang="es-ES"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4015413996"/>
      </p:ext>
    </p:extLst>
  </p:cSld>
  <p:clrMapOvr>
    <a:masterClrMapping/>
  </p:clrMapOvr>
  <mc:AlternateContent xmlns:mc="http://schemas.openxmlformats.org/markup-compatibility/2006" xmlns:p14="http://schemas.microsoft.com/office/powerpoint/2010/main">
    <mc:Choice Requires="p14">
      <p:transition spd="slow" p14:dur="1100" advClick="0">
        <p14:switch dir="r"/>
        <p:sndAc>
          <p:stSnd>
            <p:snd r:embed="rId2" name="breeze.wav"/>
          </p:stSnd>
        </p:sndAc>
      </p:transition>
    </mc:Choice>
    <mc:Fallback xmlns="">
      <p:transition spd="slow" advClick="0">
        <p:fade/>
        <p:sndAc>
          <p:stSnd>
            <p:snd r:embed="rId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iterate type="lt">
                                    <p:tmPct val="0"/>
                                  </p:iterate>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AR" dirty="0" smtClean="0"/>
          </a:p>
          <a:p>
            <a:endParaRPr lang="es-E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1572766" cy="197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980556" y="1566792"/>
            <a:ext cx="6708154" cy="738664"/>
          </a:xfrm>
          <a:prstGeom prst="rect">
            <a:avLst/>
          </a:prstGeom>
        </p:spPr>
        <p:txBody>
          <a:bodyPr wrap="square">
            <a:spAutoFit/>
          </a:bodyPr>
          <a:lstStyle/>
          <a:p>
            <a:r>
              <a:rPr lang="es-ES" sz="1400" dirty="0"/>
              <a:t>Los hombres los han cazado por diversión y como mascota, dejando la población muy dañada. En condiciones normales podría tener una esperanza de vida de unos 33 años.</a:t>
            </a:r>
          </a:p>
        </p:txBody>
      </p:sp>
      <p:sp>
        <p:nvSpPr>
          <p:cNvPr id="5" name="4 Rectángulo"/>
          <p:cNvSpPr/>
          <p:nvPr/>
        </p:nvSpPr>
        <p:spPr>
          <a:xfrm>
            <a:off x="1974907" y="272634"/>
            <a:ext cx="6685494" cy="1384995"/>
          </a:xfrm>
          <a:prstGeom prst="rect">
            <a:avLst/>
          </a:prstGeom>
        </p:spPr>
        <p:txBody>
          <a:bodyPr wrap="square">
            <a:spAutoFit/>
          </a:bodyPr>
          <a:lstStyle/>
          <a:p>
            <a:r>
              <a:rPr lang="es-ES" sz="1400" dirty="0"/>
              <a:t>El Mono araña, también llamado </a:t>
            </a:r>
            <a:r>
              <a:rPr lang="es-ES" sz="1400" dirty="0" err="1"/>
              <a:t>coatá</a:t>
            </a:r>
            <a:r>
              <a:rPr lang="es-ES" sz="1400" dirty="0"/>
              <a:t>, es el nombre que reciben los monos del género Ateles, caracterizados por sus miembros largos y su extraordinaria agilidad. El cerebro del mono araña es grande y tiene cierta semejanza con el de los monos superiores del Viejo Mundo. El cuerpo del mono araña está cubierto por un pelaje gris-amarillento, negro, pardo o castaño, que es más claro en las partes </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245" y="2420888"/>
            <a:ext cx="1489348" cy="178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26592" y="2727654"/>
            <a:ext cx="6762117" cy="1169551"/>
          </a:xfrm>
          <a:prstGeom prst="rect">
            <a:avLst/>
          </a:prstGeom>
        </p:spPr>
        <p:txBody>
          <a:bodyPr wrap="square">
            <a:spAutoFit/>
          </a:bodyPr>
          <a:lstStyle/>
          <a:p>
            <a:r>
              <a:rPr lang="es-ES" sz="1400" dirty="0"/>
              <a:t>Existen muchos elementos en el mundo que han llevado a los números disminuidos de los leones marinos. Se reconoce como un tipo de animal en peligro, con muchas de las especies al borde de la extinción total. Como resultado se han puesto en marcha esfuerzos de conservación para ayudar a tratar de aumentar su número.</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245" y="4353402"/>
            <a:ext cx="1531057" cy="204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128888" y="4725144"/>
            <a:ext cx="6357524" cy="954107"/>
          </a:xfrm>
          <a:prstGeom prst="rect">
            <a:avLst/>
          </a:prstGeom>
        </p:spPr>
        <p:txBody>
          <a:bodyPr wrap="square">
            <a:spAutoFit/>
          </a:bodyPr>
          <a:lstStyle/>
          <a:p>
            <a:r>
              <a:rPr lang="es-ES" sz="1400" dirty="0"/>
              <a:t>La Nutria Marina es un mamífero carnívoro, </a:t>
            </a:r>
            <a:r>
              <a:rPr lang="es-ES" sz="1400" dirty="0" err="1"/>
              <a:t>unica</a:t>
            </a:r>
            <a:r>
              <a:rPr lang="es-ES" sz="1400" dirty="0"/>
              <a:t> especie del género </a:t>
            </a:r>
            <a:r>
              <a:rPr lang="es-ES" sz="1400" dirty="0" err="1"/>
              <a:t>Enhydra</a:t>
            </a:r>
            <a:r>
              <a:rPr lang="es-ES" sz="1400" dirty="0"/>
              <a:t>, habita en el Pacífico Norte, desde el norte de Japón hasta Baja California en México. La población de esta </a:t>
            </a:r>
            <a:r>
              <a:rPr lang="es-ES" sz="1400" dirty="0" err="1"/>
              <a:t>nutrina</a:t>
            </a:r>
            <a:r>
              <a:rPr lang="es-ES" sz="1400" dirty="0"/>
              <a:t> marina fue desapareciendo por la caza indiscriminada </a:t>
            </a:r>
          </a:p>
        </p:txBody>
      </p:sp>
    </p:spTree>
    <p:extLst>
      <p:ext uri="{BB962C8B-B14F-4D97-AF65-F5344CB8AC3E}">
        <p14:creationId xmlns:p14="http://schemas.microsoft.com/office/powerpoint/2010/main" val="2567153693"/>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2" name="breeze.wav"/>
          </p:stSnd>
        </p:sndAc>
      </p:transition>
    </mc:Choice>
    <mc:Fallback xmlns="">
      <p:transition spd="slow" advClick="0">
        <p:checker/>
        <p:sndAc>
          <p:stSnd>
            <p:snd r:embed="rId6" name="breeze.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85547" y="476672"/>
            <a:ext cx="757290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AR"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POSIBLES SOLUCIONES</a:t>
            </a:r>
            <a:endParaRPr lang="es-E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5 CuadroTexto"/>
          <p:cNvSpPr txBox="1"/>
          <p:nvPr/>
        </p:nvSpPr>
        <p:spPr>
          <a:xfrm>
            <a:off x="611560" y="2204864"/>
            <a:ext cx="7746894" cy="1200329"/>
          </a:xfrm>
          <a:prstGeom prst="rect">
            <a:avLst/>
          </a:prstGeom>
          <a:noFill/>
        </p:spPr>
        <p:txBody>
          <a:bodyPr wrap="square" rtlCol="0">
            <a:spAutoFit/>
          </a:bodyPr>
          <a:lstStyle/>
          <a:p>
            <a:r>
              <a:rPr lang="es-AR" dirty="0" smtClean="0"/>
              <a:t>Las posibles soluciones para la desaparición de estos animales seria evitar la caza furtiva ,la caza ilegal ,la caza por deporte , la destrucción de su hábitat  y evitar usarlos para la medicina en exceso ,evitar cazarlos por el marfil .</a:t>
            </a:r>
            <a:endParaRPr lang="es-ES" dirty="0"/>
          </a:p>
        </p:txBody>
      </p:sp>
      <p:sp>
        <p:nvSpPr>
          <p:cNvPr id="7" name="6 CuadroTexto"/>
          <p:cNvSpPr txBox="1"/>
          <p:nvPr/>
        </p:nvSpPr>
        <p:spPr>
          <a:xfrm>
            <a:off x="6084168" y="4797152"/>
            <a:ext cx="2520280" cy="369332"/>
          </a:xfrm>
          <a:prstGeom prst="rect">
            <a:avLst/>
          </a:prstGeom>
          <a:noFill/>
        </p:spPr>
        <p:txBody>
          <a:bodyPr wrap="square" rtlCol="0">
            <a:spAutoFit/>
          </a:bodyPr>
          <a:lstStyle/>
          <a:p>
            <a:r>
              <a:rPr lang="es-AR" dirty="0" smtClean="0"/>
              <a:t>TRABAJO  Echo  POR  </a:t>
            </a:r>
            <a:endParaRPr lang="es-ES" dirty="0"/>
          </a:p>
        </p:txBody>
      </p:sp>
      <p:sp>
        <p:nvSpPr>
          <p:cNvPr id="9" name="8 Rectángulo"/>
          <p:cNvSpPr/>
          <p:nvPr/>
        </p:nvSpPr>
        <p:spPr>
          <a:xfrm>
            <a:off x="5181156" y="5615081"/>
            <a:ext cx="344517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AR"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Alfonsina y Delfina</a:t>
            </a:r>
            <a:endParaRPr lang="es-E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535870856"/>
      </p:ext>
    </p:extLst>
  </p:cSld>
  <p:clrMapOvr>
    <a:masterClrMapping/>
  </p:clrMapOvr>
  <p:transition spd="slow" advClick="0">
    <p:wheel spokes="1"/>
    <p:sndAc>
      <p:stSnd>
        <p:snd r:embed="rId2" name="breeze.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270</TotalTime>
  <Words>914</Words>
  <Application>Microsoft Office PowerPoint</Application>
  <PresentationFormat>Presentación en pantalla (4:3)</PresentationFormat>
  <Paragraphs>45</Paragraphs>
  <Slides>8</Slides>
  <Notes>0</Notes>
  <HiddenSlides>0</HiddenSlides>
  <MMClips>2</MMClips>
  <ScaleCrop>false</ScaleCrop>
  <HeadingPairs>
    <vt:vector size="4" baseType="variant">
      <vt:variant>
        <vt:lpstr>Tema</vt:lpstr>
      </vt:variant>
      <vt:variant>
        <vt:i4>1</vt:i4>
      </vt:variant>
      <vt:variant>
        <vt:lpstr>Títulos de diapositiva</vt:lpstr>
      </vt:variant>
      <vt:variant>
        <vt:i4>8</vt:i4>
      </vt:variant>
    </vt:vector>
  </HeadingPairs>
  <TitlesOfParts>
    <vt:vector size="9" baseType="lpstr">
      <vt:lpstr>Austin</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Animales  en peligro de  extinción</dc:title>
  <dc:creator>pc10</dc:creator>
  <cp:lastModifiedBy>pc11</cp:lastModifiedBy>
  <cp:revision>33</cp:revision>
  <dcterms:created xsi:type="dcterms:W3CDTF">2015-08-07T13:04:16Z</dcterms:created>
  <dcterms:modified xsi:type="dcterms:W3CDTF">2015-10-23T13:15:36Z</dcterms:modified>
</cp:coreProperties>
</file>