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58" r:id="rId3"/>
    <p:sldId id="259" r:id="rId4"/>
    <p:sldId id="261" r:id="rId5"/>
    <p:sldId id="262" r:id="rId6"/>
    <p:sldId id="263" r:id="rId7"/>
    <p:sldId id="264" r:id="rId8"/>
    <p:sldId id="265" r:id="rId9"/>
    <p:sldId id="267" r:id="rId10"/>
    <p:sldId id="266"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648"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28C56E-D1DA-4A20-A751-D5EEC06D9E4A}" type="datetimeFigureOut">
              <a:rPr lang="es-ES" smtClean="0"/>
              <a:t>20/11/2015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26761C-D310-40BF-A544-F219EB7D9F9B}" type="slidenum">
              <a:rPr lang="es-ES" smtClean="0"/>
              <a:t>‹Nº›</a:t>
            </a:fld>
            <a:endParaRPr lang="es-ES"/>
          </a:p>
        </p:txBody>
      </p:sp>
    </p:spTree>
    <p:extLst>
      <p:ext uri="{BB962C8B-B14F-4D97-AF65-F5344CB8AC3E}">
        <p14:creationId xmlns:p14="http://schemas.microsoft.com/office/powerpoint/2010/main" val="3592321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sz="1200" b="0" i="0" kern="1200" dirty="0" smtClean="0">
              <a:solidFill>
                <a:schemeClr val="tx1"/>
              </a:solidFill>
              <a:effectLst/>
              <a:latin typeface="+mn-lt"/>
              <a:ea typeface="+mn-ea"/>
              <a:cs typeface="+mn-cs"/>
            </a:endParaRPr>
          </a:p>
          <a:p>
            <a:endParaRPr lang="es-AR" sz="1200" b="0" i="0" kern="1200" dirty="0" smtClean="0">
              <a:solidFill>
                <a:schemeClr val="tx1"/>
              </a:solidFill>
              <a:effectLst/>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9126761C-D310-40BF-A544-F219EB7D9F9B}" type="slidenum">
              <a:rPr lang="es-ES" smtClean="0"/>
              <a:t>2</a:t>
            </a:fld>
            <a:endParaRPr lang="es-ES"/>
          </a:p>
        </p:txBody>
      </p:sp>
    </p:spTree>
    <p:extLst>
      <p:ext uri="{BB962C8B-B14F-4D97-AF65-F5344CB8AC3E}">
        <p14:creationId xmlns:p14="http://schemas.microsoft.com/office/powerpoint/2010/main" val="3592896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9126761C-D310-40BF-A544-F219EB7D9F9B}" type="slidenum">
              <a:rPr lang="es-ES" smtClean="0"/>
              <a:t>3</a:t>
            </a:fld>
            <a:endParaRPr lang="es-ES"/>
          </a:p>
        </p:txBody>
      </p:sp>
    </p:spTree>
    <p:extLst>
      <p:ext uri="{BB962C8B-B14F-4D97-AF65-F5344CB8AC3E}">
        <p14:creationId xmlns:p14="http://schemas.microsoft.com/office/powerpoint/2010/main" val="2263785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81A79AF-B137-417C-A772-4DAF892E8942}" type="datetimeFigureOut">
              <a:rPr lang="es-ES" smtClean="0"/>
              <a:t>20/11/2015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7229182-B468-400D-AEF4-D63DAB3DBA1E}"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81A79AF-B137-417C-A772-4DAF892E8942}" type="datetimeFigureOut">
              <a:rPr lang="es-ES" smtClean="0"/>
              <a:t>20/11/2015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7229182-B468-400D-AEF4-D63DAB3DBA1E}"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81A79AF-B137-417C-A772-4DAF892E8942}" type="datetimeFigureOut">
              <a:rPr lang="es-ES" smtClean="0"/>
              <a:t>20/11/2015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7229182-B468-400D-AEF4-D63DAB3DBA1E}"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81A79AF-B137-417C-A772-4DAF892E8942}" type="datetimeFigureOut">
              <a:rPr lang="es-ES" smtClean="0"/>
              <a:t>20/11/2015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7229182-B468-400D-AEF4-D63DAB3DBA1E}"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081A79AF-B137-417C-A772-4DAF892E8942}" type="datetimeFigureOut">
              <a:rPr lang="es-ES" smtClean="0"/>
              <a:t>20/11/2015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7229182-B468-400D-AEF4-D63DAB3DBA1E}"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81A79AF-B137-417C-A772-4DAF892E8942}" type="datetimeFigureOut">
              <a:rPr lang="es-ES" smtClean="0"/>
              <a:t>20/11/2015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7229182-B468-400D-AEF4-D63DAB3DBA1E}"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81A79AF-B137-417C-A772-4DAF892E8942}" type="datetimeFigureOut">
              <a:rPr lang="es-ES" smtClean="0"/>
              <a:t>20/11/2015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7229182-B468-400D-AEF4-D63DAB3DBA1E}"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81A79AF-B137-417C-A772-4DAF892E8942}" type="datetimeFigureOut">
              <a:rPr lang="es-ES" smtClean="0"/>
              <a:t>20/11/2015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D7229182-B468-400D-AEF4-D63DAB3DBA1E}"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A79AF-B137-417C-A772-4DAF892E8942}" type="datetimeFigureOut">
              <a:rPr lang="es-ES" smtClean="0"/>
              <a:t>20/11/2015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D7229182-B468-400D-AEF4-D63DAB3DBA1E}"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081A79AF-B137-417C-A772-4DAF892E8942}" type="datetimeFigureOut">
              <a:rPr lang="es-ES" smtClean="0"/>
              <a:t>20/11/2015</a:t>
            </a:fld>
            <a:endParaRPr lang="es-E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E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7229182-B468-400D-AEF4-D63DAB3DBA1E}"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81A79AF-B137-417C-A772-4DAF892E8942}" type="datetimeFigureOut">
              <a:rPr lang="es-ES" smtClean="0"/>
              <a:t>20/11/2015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7229182-B468-400D-AEF4-D63DAB3DBA1E}"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81A79AF-B137-417C-A772-4DAF892E8942}" type="datetimeFigureOut">
              <a:rPr lang="es-ES" smtClean="0"/>
              <a:t>20/11/2015</a:t>
            </a:fld>
            <a:endParaRPr lang="es-E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E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7229182-B468-400D-AEF4-D63DAB3DBA1E}"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nimalesextincion.es/articulo.php?id_noticia=173&amp;articulo=Una_tercera_parte_de_tiburones_y_rayas_en_Europa_est%C3%A1n_en_peligro_de_extinci%C3%B3n_"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836712"/>
            <a:ext cx="6768752" cy="843350"/>
          </a:xfrm>
        </p:spPr>
        <p:txBody>
          <a:bodyPr>
            <a:normAutofit fontScale="90000"/>
          </a:bodyPr>
          <a:lstStyle/>
          <a:p>
            <a:r>
              <a:rPr lang="es-AR" dirty="0" smtClean="0"/>
              <a:t>Animales en </a:t>
            </a:r>
            <a:r>
              <a:rPr lang="es-AR" dirty="0" err="1" smtClean="0"/>
              <a:t>pelig</a:t>
            </a: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ro de extinción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smtClean="0"/>
              <a:t/>
            </a:r>
            <a:br>
              <a:rPr lang="es-AR" dirty="0" smtClean="0"/>
            </a:br>
            <a:r>
              <a:rPr lang="es-AR" dirty="0"/>
              <a:t/>
            </a:r>
            <a:br>
              <a:rPr lang="es-AR" dirty="0"/>
            </a:br>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65393"/>
            <a:ext cx="8820578" cy="6344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Rectángulo"/>
          <p:cNvSpPr/>
          <p:nvPr/>
        </p:nvSpPr>
        <p:spPr>
          <a:xfrm>
            <a:off x="306663" y="188640"/>
            <a:ext cx="6994543" cy="2585323"/>
          </a:xfrm>
          <a:prstGeom prst="rect">
            <a:avLst/>
          </a:prstGeom>
          <a:noFill/>
        </p:spPr>
        <p:txBody>
          <a:bodyPr wrap="none" lIns="91440" tIns="45720" rIns="91440" bIns="45720">
            <a:spAutoFit/>
          </a:bodyPr>
          <a:lstStyle/>
          <a:p>
            <a:pPr algn="ctr"/>
            <a:r>
              <a:rPr lang="es-A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Animales en peligro de </a:t>
            </a:r>
          </a:p>
          <a:p>
            <a:pPr algn="ctr"/>
            <a:r>
              <a:rPr lang="es-AR" sz="5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Extincion</a:t>
            </a:r>
            <a:endParaRPr lang="es-A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39010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it-IT" b="1" dirty="0"/>
              <a:t>Pecarí del Chaco (</a:t>
            </a:r>
            <a:r>
              <a:rPr lang="it-IT" b="1" i="1" dirty="0"/>
              <a:t>Catagonus wagneri</a:t>
            </a:r>
            <a:r>
              <a:rPr lang="it-IT" b="1" dirty="0"/>
              <a:t>)</a:t>
            </a:r>
            <a:br>
              <a:rPr lang="it-IT" b="1" dirty="0"/>
            </a:br>
            <a:endParaRPr lang="es-ES" dirty="0"/>
          </a:p>
        </p:txBody>
      </p:sp>
      <p:pic>
        <p:nvPicPr>
          <p:cNvPr id="2050" name="Picture 2" descr="E:\Año 2015\Primario\6to grado B\rafael y tadeo\0605090148_picari_cri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08104" y="980728"/>
            <a:ext cx="3508092" cy="2500313"/>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323528" y="836712"/>
            <a:ext cx="5040560" cy="5078313"/>
          </a:xfrm>
          <a:prstGeom prst="rect">
            <a:avLst/>
          </a:prstGeom>
          <a:noFill/>
        </p:spPr>
        <p:txBody>
          <a:bodyPr wrap="square" rtlCol="0">
            <a:spAutoFit/>
          </a:bodyPr>
          <a:lstStyle/>
          <a:p>
            <a:r>
              <a:rPr lang="es-ES" dirty="0"/>
              <a:t>El </a:t>
            </a:r>
            <a:r>
              <a:rPr lang="es-ES" b="1" dirty="0"/>
              <a:t>chancho </a:t>
            </a:r>
            <a:r>
              <a:rPr lang="es-ES" b="1" dirty="0" err="1"/>
              <a:t>quimilero</a:t>
            </a:r>
            <a:r>
              <a:rPr lang="es-ES" b="1" dirty="0"/>
              <a:t> (</a:t>
            </a:r>
            <a:r>
              <a:rPr lang="es-ES" b="1" i="1" dirty="0" err="1"/>
              <a:t>Catagonus</a:t>
            </a:r>
            <a:r>
              <a:rPr lang="es-ES" b="1" i="1" dirty="0"/>
              <a:t> </a:t>
            </a:r>
            <a:r>
              <a:rPr lang="es-ES" b="1" i="1" dirty="0" err="1"/>
              <a:t>wagneri</a:t>
            </a:r>
            <a:r>
              <a:rPr lang="es-ES" b="1" dirty="0"/>
              <a:t>)</a:t>
            </a:r>
            <a:r>
              <a:rPr lang="es-ES" dirty="0"/>
              <a:t> , también llamado </a:t>
            </a:r>
            <a:r>
              <a:rPr lang="es-ES" b="1" dirty="0"/>
              <a:t>chancho solitario</a:t>
            </a:r>
            <a:r>
              <a:rPr lang="es-ES" dirty="0"/>
              <a:t> y </a:t>
            </a:r>
            <a:r>
              <a:rPr lang="es-ES" b="1" dirty="0"/>
              <a:t>pecarí chaqueño</a:t>
            </a:r>
            <a:r>
              <a:rPr lang="es-ES" dirty="0"/>
              <a:t>, está </a:t>
            </a:r>
            <a:r>
              <a:rPr lang="es-ES" dirty="0" err="1"/>
              <a:t>en</a:t>
            </a:r>
            <a:r>
              <a:rPr lang="es-ES" b="1" dirty="0" err="1">
                <a:hlinkClick r:id="rId3"/>
              </a:rPr>
              <a:t>peligro</a:t>
            </a:r>
            <a:r>
              <a:rPr lang="es-ES" b="1" dirty="0">
                <a:hlinkClick r:id="rId3"/>
              </a:rPr>
              <a:t> de extinción</a:t>
            </a:r>
            <a:r>
              <a:rPr lang="es-ES" dirty="0"/>
              <a:t> según la IUCN. </a:t>
            </a:r>
            <a:r>
              <a:rPr lang="es-ES" dirty="0"/>
              <a:t/>
            </a:r>
            <a:br>
              <a:rPr lang="es-ES" dirty="0"/>
            </a:br>
            <a:r>
              <a:rPr lang="es-ES" dirty="0"/>
              <a:t/>
            </a:r>
            <a:br>
              <a:rPr lang="es-ES" dirty="0"/>
            </a:br>
            <a:r>
              <a:rPr lang="es-ES" dirty="0"/>
              <a:t>Está considerado en </a:t>
            </a:r>
            <a:r>
              <a:rPr lang="es-ES" dirty="0">
                <a:hlinkClick r:id="rId3"/>
              </a:rPr>
              <a:t>peligro de extinción</a:t>
            </a:r>
            <a:r>
              <a:rPr lang="es-ES" dirty="0"/>
              <a:t> por la rápida reducción de sus poblaciones, y se ha llegado a calcular el serio declive de la población, estimado en más del 50 % en tres generaciones contando desde la actualidad, debido a la gran pérdida de hábitat, agravada por otras amenazas. </a:t>
            </a:r>
            <a:r>
              <a:rPr lang="es-ES" dirty="0"/>
              <a:t/>
            </a:r>
            <a:br>
              <a:rPr lang="es-ES" dirty="0"/>
            </a:br>
            <a:r>
              <a:rPr lang="es-ES" dirty="0"/>
              <a:t/>
            </a:r>
            <a:br>
              <a:rPr lang="es-ES" dirty="0"/>
            </a:br>
            <a:r>
              <a:rPr lang="es-ES" dirty="0"/>
              <a:t>Además, actualmente la población de esta especie en el chaco es pequeña y dispersa, lo que la convierte en vulnerable a cualquier pérdida y fragmentación de su hábitat. </a:t>
            </a:r>
            <a:r>
              <a:rPr lang="es-ES" dirty="0"/>
              <a:t/>
            </a:r>
            <a:br>
              <a:rPr lang="es-ES" dirty="0"/>
            </a:br>
            <a:endParaRPr lang="es-ES" dirty="0"/>
          </a:p>
        </p:txBody>
      </p:sp>
    </p:spTree>
    <p:extLst>
      <p:ext uri="{BB962C8B-B14F-4D97-AF65-F5344CB8AC3E}">
        <p14:creationId xmlns:p14="http://schemas.microsoft.com/office/powerpoint/2010/main" val="2777602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307076" y="509775"/>
            <a:ext cx="2257008" cy="830992"/>
          </a:xfrm>
        </p:spPr>
        <p:txBody>
          <a:bodyPr>
            <a:normAutofit/>
          </a:bodyPr>
          <a:lstStyle/>
          <a:p>
            <a:r>
              <a:rPr lang="es-ES" b="1" dirty="0" smtClean="0">
                <a:latin typeface="Brush Script MT" panose="03060802040406070304" pitchFamily="66" charset="0"/>
                <a:cs typeface="BrowalliaUPC" panose="020B0604020202020204" pitchFamily="34" charset="-34"/>
              </a:rPr>
              <a:t> Koala</a:t>
            </a:r>
            <a:endParaRPr lang="es-ES" b="1" dirty="0">
              <a:latin typeface="Brush Script MT" panose="03060802040406070304" pitchFamily="66" charset="0"/>
              <a:cs typeface="BrowalliaUPC" panose="020B0604020202020204" pitchFamily="34" charset="-34"/>
            </a:endParaRPr>
          </a:p>
        </p:txBody>
      </p:sp>
      <p:sp>
        <p:nvSpPr>
          <p:cNvPr id="9" name="8 Marcador de contenido"/>
          <p:cNvSpPr>
            <a:spLocks noGrp="1"/>
          </p:cNvSpPr>
          <p:nvPr>
            <p:ph idx="1"/>
          </p:nvPr>
        </p:nvSpPr>
        <p:spPr>
          <a:xfrm>
            <a:off x="683568" y="4391985"/>
            <a:ext cx="7520940" cy="2466015"/>
          </a:xfrm>
        </p:spPr>
        <p:txBody>
          <a:bodyPr/>
          <a:lstStyle/>
          <a:p>
            <a:pPr indent="0"/>
            <a:r>
              <a:rPr lang="es-ES" b="0" dirty="0"/>
              <a:t>La </a:t>
            </a:r>
            <a:r>
              <a:rPr lang="es-ES" b="0" dirty="0" err="1"/>
              <a:t>preservacion</a:t>
            </a:r>
            <a:r>
              <a:rPr lang="es-ES" b="0" dirty="0"/>
              <a:t> de los ecosistemas es la única manera de no afectar negativamente al ambiente, al fin y al cabo, por cada especie </a:t>
            </a:r>
            <a:r>
              <a:rPr lang="es-ES" b="0" dirty="0" err="1"/>
              <a:t>qe</a:t>
            </a:r>
            <a:r>
              <a:rPr lang="es-ES" b="0" dirty="0"/>
              <a:t> desaparece nuestro planeta, y nosotros mismo quedamos indefensos, con menos recursos (¿que </a:t>
            </a:r>
            <a:r>
              <a:rPr lang="es-ES" b="0" dirty="0" err="1"/>
              <a:t>sucederia</a:t>
            </a:r>
            <a:r>
              <a:rPr lang="es-ES" b="0" dirty="0"/>
              <a:t> si se extingue la vaca o el cerdo?). </a:t>
            </a:r>
            <a:r>
              <a:rPr lang="es-ES" dirty="0"/>
              <a:t/>
            </a:r>
            <a:br>
              <a:rPr lang="es-ES" dirty="0"/>
            </a:br>
            <a:r>
              <a:rPr lang="es-ES" b="0" dirty="0"/>
              <a:t>Todo esto solo es un preludio de los problemas de la humanidad y de la madre naturaleza, cuando se afecta su equilibrio por causas externas, al igual que una enfermedad que mata al </a:t>
            </a:r>
            <a:r>
              <a:rPr lang="es-ES" b="0" dirty="0" err="1"/>
              <a:t>huesped</a:t>
            </a:r>
            <a:r>
              <a:rPr lang="es-ES" b="0" dirty="0"/>
              <a:t> y muere con el, el humano consume los recursos, sin reponerlos y </a:t>
            </a:r>
            <a:r>
              <a:rPr lang="es-ES" b="0" dirty="0" err="1"/>
              <a:t>asi</a:t>
            </a:r>
            <a:r>
              <a:rPr lang="es-ES" b="0" dirty="0"/>
              <a:t> rompe la cadena.</a:t>
            </a:r>
            <a:endParaRPr lang="es-ES" dirty="0"/>
          </a:p>
        </p:txBody>
      </p:sp>
      <p:sp>
        <p:nvSpPr>
          <p:cNvPr id="8" name="7 Rectángulo"/>
          <p:cNvSpPr/>
          <p:nvPr/>
        </p:nvSpPr>
        <p:spPr>
          <a:xfrm flipV="1">
            <a:off x="-7331422" y="4136933"/>
            <a:ext cx="21243461" cy="25391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1050" dirty="0" smtClean="0"/>
              <a:t>La</a:t>
            </a:r>
            <a:endParaRPr lang="es-ES" sz="105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1026" name="Picture 2" descr="Koala en peligro de extinc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1340767"/>
            <a:ext cx="3096344" cy="3050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949505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43200000">
                                      <p:cBhvr>
                                        <p:cTn id="6" dur="2000" fill="hold"/>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2699792" y="332656"/>
            <a:ext cx="2520280" cy="548640"/>
          </a:xfrm>
        </p:spPr>
        <p:txBody>
          <a:bodyPr/>
          <a:lstStyle/>
          <a:p>
            <a:r>
              <a:rPr lang="es-AR" dirty="0" smtClean="0">
                <a:solidFill>
                  <a:schemeClr val="tx1">
                    <a:lumMod val="95000"/>
                    <a:lumOff val="5000"/>
                  </a:schemeClr>
                </a:solidFill>
              </a:rPr>
              <a:t>Tigre blanco</a:t>
            </a:r>
            <a:endParaRPr lang="es-ES" dirty="0">
              <a:solidFill>
                <a:schemeClr val="tx1">
                  <a:lumMod val="95000"/>
                  <a:lumOff val="5000"/>
                </a:schemeClr>
              </a:solidFill>
            </a:endParaRPr>
          </a:p>
        </p:txBody>
      </p:sp>
      <p:pic>
        <p:nvPicPr>
          <p:cNvPr id="4" name="3 Marcador de contenido"/>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39752" y="1171300"/>
            <a:ext cx="4381723" cy="3357044"/>
          </a:xfrm>
        </p:spPr>
      </p:pic>
      <p:sp>
        <p:nvSpPr>
          <p:cNvPr id="5" name="4 Rectángulo"/>
          <p:cNvSpPr/>
          <p:nvPr/>
        </p:nvSpPr>
        <p:spPr>
          <a:xfrm>
            <a:off x="1619672" y="4581128"/>
            <a:ext cx="5184576" cy="1015663"/>
          </a:xfrm>
          <a:prstGeom prst="rect">
            <a:avLst/>
          </a:prstGeom>
          <a:noFill/>
        </p:spPr>
        <p:txBody>
          <a:bodyPr wrap="square" lIns="91440" tIns="45720" rIns="91440" bIns="45720">
            <a:spAutoFit/>
          </a:bodyPr>
          <a:lstStyle/>
          <a:p>
            <a:pPr algn="ctr"/>
            <a:r>
              <a:rPr lang="es-ES" sz="1200" dirty="0"/>
              <a:t>Cada vez que se extingue una especie se rompe un "eslabón" de una Gran Cadena. Imaginen lo que pasaría si se rompieran varios "eslabones"? Sabemos que todo volvería a reacomodarse porque así funciona la Naturaleza, pero cada vez con una Cadena más corta... Nosotros, los seres humanos, deberíamos tener una mayor conciencia de esto, ya que este d</a:t>
            </a:r>
            <a:endParaRPr lang="es-ES" sz="1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82665698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432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 (</a:t>
            </a:r>
            <a:r>
              <a:rPr lang="es-AR" dirty="0" err="1" smtClean="0"/>
              <a:t>periodientes</a:t>
            </a:r>
            <a:r>
              <a:rPr lang="es-AR" dirty="0" smtClean="0"/>
              <a:t> </a:t>
            </a:r>
            <a:r>
              <a:rPr lang="es-AR" dirty="0" err="1" smtClean="0"/>
              <a:t>maximus</a:t>
            </a:r>
            <a:r>
              <a:rPr lang="es-AR" dirty="0" smtClean="0"/>
              <a:t>) el armadillo gigante </a:t>
            </a:r>
            <a:endParaRPr lang="es-ES" dirty="0"/>
          </a:p>
        </p:txBody>
      </p:sp>
      <p:pic>
        <p:nvPicPr>
          <p:cNvPr id="1026" name="Picture 2" descr="E:\Año 2015\Primario\6to grado B\rafael y tadeo\1201090342_armadillo_gigante_33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9792" y="1628800"/>
            <a:ext cx="4118768" cy="3032022"/>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835696" y="5085184"/>
            <a:ext cx="6912768" cy="923330"/>
          </a:xfrm>
          <a:prstGeom prst="rect">
            <a:avLst/>
          </a:prstGeom>
          <a:noFill/>
        </p:spPr>
        <p:txBody>
          <a:bodyPr wrap="square" rtlCol="0">
            <a:spAutoFit/>
          </a:bodyPr>
          <a:lstStyle/>
          <a:p>
            <a:r>
              <a:rPr lang="es-AR" dirty="0" smtClean="0"/>
              <a:t>El armadillo gigante esta en  peligro de extinción  debido a la perdida de su hábitat  y a la caza; Como viene siendo habitual en su hábitat en 24 años se a desaparecido el 30 % de su población </a:t>
            </a:r>
            <a:endParaRPr lang="es-ES" dirty="0"/>
          </a:p>
        </p:txBody>
      </p:sp>
    </p:spTree>
    <p:extLst>
      <p:ext uri="{BB962C8B-B14F-4D97-AF65-F5344CB8AC3E}">
        <p14:creationId xmlns:p14="http://schemas.microsoft.com/office/powerpoint/2010/main" val="200429670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Año 2015\Primario\6to grado B\rafael y tadeo\0503121017_guar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752" y="1915217"/>
            <a:ext cx="3810677" cy="303884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043608" y="328283"/>
            <a:ext cx="4968552" cy="646331"/>
          </a:xfrm>
          <a:prstGeom prst="rect">
            <a:avLst/>
          </a:prstGeom>
          <a:noFill/>
        </p:spPr>
        <p:txBody>
          <a:bodyPr wrap="square" rtlCol="0">
            <a:spAutoFit/>
          </a:bodyPr>
          <a:lstStyle/>
          <a:p>
            <a:r>
              <a:rPr lang="es-AR" dirty="0" smtClean="0"/>
              <a:t>Zorro lobo de </a:t>
            </a:r>
            <a:r>
              <a:rPr lang="es-AR" smtClean="0"/>
              <a:t>las Malvinas</a:t>
            </a:r>
            <a:endParaRPr lang="es-ES" dirty="0"/>
          </a:p>
          <a:p>
            <a:endParaRPr lang="es-ES" dirty="0"/>
          </a:p>
        </p:txBody>
      </p:sp>
      <p:sp>
        <p:nvSpPr>
          <p:cNvPr id="2" name="1 CuadroTexto"/>
          <p:cNvSpPr txBox="1"/>
          <p:nvPr/>
        </p:nvSpPr>
        <p:spPr>
          <a:xfrm>
            <a:off x="1331640" y="974614"/>
            <a:ext cx="5256584" cy="923330"/>
          </a:xfrm>
          <a:prstGeom prst="rect">
            <a:avLst/>
          </a:prstGeom>
          <a:noFill/>
        </p:spPr>
        <p:txBody>
          <a:bodyPr wrap="square" rtlCol="0">
            <a:spAutoFit/>
          </a:bodyPr>
          <a:lstStyle/>
          <a:p>
            <a:endParaRPr lang="es-AR" dirty="0"/>
          </a:p>
          <a:p>
            <a:r>
              <a:rPr lang="es-AR" dirty="0" smtClean="0"/>
              <a:t>Guará (</a:t>
            </a:r>
            <a:r>
              <a:rPr lang="es-AR" dirty="0" err="1" smtClean="0"/>
              <a:t>dicisyon</a:t>
            </a:r>
            <a:r>
              <a:rPr lang="es-AR" dirty="0" smtClean="0"/>
              <a:t> </a:t>
            </a:r>
            <a:r>
              <a:rPr lang="es-AR" dirty="0" err="1" smtClean="0"/>
              <a:t>austrail</a:t>
            </a:r>
            <a:r>
              <a:rPr lang="es-AR" dirty="0" smtClean="0"/>
              <a:t>)</a:t>
            </a:r>
          </a:p>
          <a:p>
            <a:endParaRPr lang="es-ES" dirty="0"/>
          </a:p>
        </p:txBody>
      </p:sp>
      <p:sp>
        <p:nvSpPr>
          <p:cNvPr id="3" name="2 CuadroTexto"/>
          <p:cNvSpPr txBox="1"/>
          <p:nvPr/>
        </p:nvSpPr>
        <p:spPr>
          <a:xfrm>
            <a:off x="251520" y="5445224"/>
            <a:ext cx="5760640" cy="2308324"/>
          </a:xfrm>
          <a:prstGeom prst="rect">
            <a:avLst/>
          </a:prstGeom>
          <a:noFill/>
        </p:spPr>
        <p:txBody>
          <a:bodyPr wrap="square" rtlCol="0">
            <a:spAutoFit/>
          </a:bodyPr>
          <a:lstStyle/>
          <a:p>
            <a:r>
              <a:rPr lang="es-ES" dirty="0"/>
              <a:t>Más de un siglo después de su extinción siguen las discusiones acerca de su verdadera ubicación taxonómica, aunque su ubicación en el género </a:t>
            </a:r>
            <a:r>
              <a:rPr lang="es-ES" i="1" dirty="0" err="1"/>
              <a:t>Dusicyon</a:t>
            </a:r>
            <a:r>
              <a:rPr lang="es-ES" dirty="0"/>
              <a:t> parece la más aceptada. Algunos han sugerido incluirle en el género de los perros domésticos (</a:t>
            </a:r>
            <a:r>
              <a:rPr lang="es-ES" i="1" dirty="0" err="1"/>
              <a:t>Canis</a:t>
            </a:r>
            <a:r>
              <a:rPr lang="es-ES" dirty="0" err="1"/>
              <a:t>sp</a:t>
            </a:r>
            <a:r>
              <a:rPr lang="es-ES" dirty="0"/>
              <a:t>.), pero no hay evidencias suficientes que lo avalen. </a:t>
            </a:r>
            <a:br>
              <a:rPr lang="es-ES" dirty="0"/>
            </a:br>
            <a:endParaRPr lang="es-ES" dirty="0"/>
          </a:p>
        </p:txBody>
      </p:sp>
    </p:spTree>
    <p:extLst>
      <p:ext uri="{BB962C8B-B14F-4D97-AF65-F5344CB8AC3E}">
        <p14:creationId xmlns:p14="http://schemas.microsoft.com/office/powerpoint/2010/main" val="300915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t>Flamenco andino</a:t>
            </a:r>
            <a:br>
              <a:rPr lang="es-ES" b="1" dirty="0"/>
            </a:br>
            <a:endParaRPr lang="es-ES" dirty="0"/>
          </a:p>
        </p:txBody>
      </p:sp>
      <p:pic>
        <p:nvPicPr>
          <p:cNvPr id="1026" name="Picture 2" descr="E:\Año 2015\Primario\6to grado B\rafael y tadeo\descarga (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908719"/>
            <a:ext cx="6624736" cy="3714583"/>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475656" y="4616657"/>
            <a:ext cx="7128792" cy="2308324"/>
          </a:xfrm>
          <a:prstGeom prst="rect">
            <a:avLst/>
          </a:prstGeom>
          <a:noFill/>
        </p:spPr>
        <p:txBody>
          <a:bodyPr wrap="square" rtlCol="0">
            <a:spAutoFit/>
          </a:bodyPr>
          <a:lstStyle/>
          <a:p>
            <a:r>
              <a:rPr lang="es-ES" dirty="0"/>
              <a:t>El </a:t>
            </a:r>
            <a:r>
              <a:rPr lang="es-ES" b="1" dirty="0"/>
              <a:t>Flamenco andino (</a:t>
            </a:r>
            <a:r>
              <a:rPr lang="es-ES" b="1" i="1" dirty="0" err="1"/>
              <a:t>Phoenicopterus</a:t>
            </a:r>
            <a:r>
              <a:rPr lang="es-ES" b="1" i="1" dirty="0"/>
              <a:t> </a:t>
            </a:r>
            <a:r>
              <a:rPr lang="es-ES" b="1" i="1" dirty="0" err="1"/>
              <a:t>andinus</a:t>
            </a:r>
            <a:r>
              <a:rPr lang="es-ES" b="1" dirty="0"/>
              <a:t>)</a:t>
            </a:r>
            <a:r>
              <a:rPr lang="es-ES" dirty="0"/>
              <a:t> está listado como vulnerable porque ha tenido un rápido declive de su población debido a la explotación y disminución de su hábitat en el pasado. Actualmente, aunque la explotación hacia su hábitat ha disminuido, la longevidad y la baja tasa de reproducción de los flamencos pueden hacer que el legado del daño en el pasado siga afectando a las generaciones venideras. </a:t>
            </a:r>
            <a:br>
              <a:rPr lang="es-ES" dirty="0"/>
            </a:br>
            <a:endParaRPr lang="es-ES" dirty="0"/>
          </a:p>
        </p:txBody>
      </p:sp>
    </p:spTree>
    <p:extLst>
      <p:ext uri="{BB962C8B-B14F-4D97-AF65-F5344CB8AC3E}">
        <p14:creationId xmlns:p14="http://schemas.microsoft.com/office/powerpoint/2010/main" val="3923664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t>Oso de anteojos</a:t>
            </a:r>
            <a:br>
              <a:rPr lang="es-ES" b="1" dirty="0"/>
            </a:br>
            <a:endParaRPr lang="es-ES" dirty="0"/>
          </a:p>
        </p:txBody>
      </p:sp>
      <p:pic>
        <p:nvPicPr>
          <p:cNvPr id="2050" name="Picture 2" descr="E:\Año 2015\Primario\6to grado B\rafael y tadeo\descarga (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60032" y="0"/>
            <a:ext cx="4283968" cy="3456384"/>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475656" y="3485336"/>
            <a:ext cx="5904656" cy="3416320"/>
          </a:xfrm>
          <a:prstGeom prst="rect">
            <a:avLst/>
          </a:prstGeom>
          <a:noFill/>
        </p:spPr>
        <p:txBody>
          <a:bodyPr wrap="square" rtlCol="0">
            <a:spAutoFit/>
          </a:bodyPr>
          <a:lstStyle/>
          <a:p>
            <a:r>
              <a:rPr lang="es-ES" dirty="0"/>
              <a:t>El </a:t>
            </a:r>
            <a:r>
              <a:rPr lang="es-ES" b="1" dirty="0"/>
              <a:t>oso de anteojos (</a:t>
            </a:r>
            <a:r>
              <a:rPr lang="es-ES" b="1" i="1" dirty="0" err="1"/>
              <a:t>Tremarctos</a:t>
            </a:r>
            <a:r>
              <a:rPr lang="es-ES" b="1" i="1" dirty="0"/>
              <a:t> </a:t>
            </a:r>
            <a:r>
              <a:rPr lang="es-ES" b="1" i="1" dirty="0" err="1"/>
              <a:t>ornatus</a:t>
            </a:r>
            <a:r>
              <a:rPr lang="es-ES" b="1" dirty="0"/>
              <a:t>)</a:t>
            </a:r>
            <a:r>
              <a:rPr lang="es-ES" dirty="0"/>
              <a:t> es endémico de los Andes, y la única especie existente de osos en América del Sur. </a:t>
            </a:r>
            <a:br>
              <a:rPr lang="es-ES" dirty="0"/>
            </a:br>
            <a:r>
              <a:rPr lang="es-ES" dirty="0"/>
              <a:t/>
            </a:r>
            <a:br>
              <a:rPr lang="es-ES" dirty="0"/>
            </a:br>
            <a:r>
              <a:rPr lang="es-ES" dirty="0"/>
              <a:t>Está en una situación que ya le viene de lejos, ya que se considera que tiene poblaciones vulnerable desde 1982. </a:t>
            </a:r>
            <a:br>
              <a:rPr lang="es-ES" dirty="0"/>
            </a:br>
            <a:r>
              <a:rPr lang="es-ES" dirty="0"/>
              <a:t/>
            </a:r>
            <a:br>
              <a:rPr lang="es-ES" dirty="0"/>
            </a:br>
            <a:r>
              <a:rPr lang="es-ES" dirty="0"/>
              <a:t>Esto es debido a que es probable que llegue a desaparecer más de un 30 % de la población en un periodo de tiempo de tan solo 30 años que ya ha comenzado pero que no ha finalizado. </a:t>
            </a:r>
            <a:br>
              <a:rPr lang="es-ES" dirty="0"/>
            </a:br>
            <a:endParaRPr lang="es-ES" dirty="0"/>
          </a:p>
        </p:txBody>
      </p:sp>
    </p:spTree>
    <p:extLst>
      <p:ext uri="{BB962C8B-B14F-4D97-AF65-F5344CB8AC3E}">
        <p14:creationId xmlns:p14="http://schemas.microsoft.com/office/powerpoint/2010/main" val="3184255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260648"/>
            <a:ext cx="7520940" cy="548640"/>
          </a:xfrm>
        </p:spPr>
        <p:txBody>
          <a:bodyPr/>
          <a:lstStyle/>
          <a:p>
            <a:r>
              <a:rPr lang="es-AR" dirty="0" smtClean="0"/>
              <a:t>Nutria gigante</a:t>
            </a:r>
            <a:endParaRPr lang="es-ES" dirty="0"/>
          </a:p>
        </p:txBody>
      </p:sp>
      <p:pic>
        <p:nvPicPr>
          <p:cNvPr id="3074" name="Picture 2" descr="E:\Año 2015\Primario\6to grado B\rafael y tadeo\descarga (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28184" y="1"/>
            <a:ext cx="3094583" cy="231795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467544" y="836712"/>
            <a:ext cx="5760640" cy="6186309"/>
          </a:xfrm>
          <a:prstGeom prst="rect">
            <a:avLst/>
          </a:prstGeom>
          <a:noFill/>
        </p:spPr>
        <p:txBody>
          <a:bodyPr wrap="square" rtlCol="0">
            <a:spAutoFit/>
          </a:bodyPr>
          <a:lstStyle/>
          <a:p>
            <a:r>
              <a:rPr lang="es-ES" dirty="0"/>
              <a:t>Las nutrias son mamíferos carnívoros de la familia de los mustélidos que comprende 13 especies dentro de 7 géneros, encontrándose nutrias por prácticamente todo el mundo. Sin embargo, algunas de ellas están amenazadas como es el caso de la nutria gigante. </a:t>
            </a:r>
            <a:br>
              <a:rPr lang="es-ES" dirty="0"/>
            </a:br>
            <a:r>
              <a:rPr lang="es-ES" dirty="0"/>
              <a:t/>
            </a:r>
            <a:br>
              <a:rPr lang="es-ES" dirty="0"/>
            </a:br>
            <a:r>
              <a:rPr lang="es-ES" dirty="0"/>
              <a:t>Esta es una de las nutrias más amenazadas de Latinoamérica ya que ha sido severamente perseguida por su piel y ya se encuentra localmente extinta en muchas zonas de su distribución original. </a:t>
            </a:r>
            <a:br>
              <a:rPr lang="es-ES" dirty="0"/>
            </a:br>
            <a:r>
              <a:rPr lang="es-ES" dirty="0"/>
              <a:t/>
            </a:r>
            <a:br>
              <a:rPr lang="es-ES" dirty="0"/>
            </a:br>
            <a:r>
              <a:rPr lang="es-ES" dirty="0"/>
              <a:t>La población total en estado salvaje se estimó entre 1000 y 5000 ejemplares en 2006, pero nuevos estudios son necesarios para acotar esta cifra. </a:t>
            </a:r>
            <a:br>
              <a:rPr lang="es-ES" dirty="0"/>
            </a:br>
            <a:r>
              <a:rPr lang="es-ES" dirty="0"/>
              <a:t/>
            </a:r>
            <a:br>
              <a:rPr lang="es-ES" dirty="0"/>
            </a:br>
            <a:r>
              <a:rPr lang="es-ES" dirty="0"/>
              <a:t>Teniendo en cuenta que tres generaciones de nutrias equivalen a 20 años, la IUCN ha calculado que la aceleración de la destrucción del hábitat y su degradación son actualmente la mayor amenaza de la especie, y que puede llevar a una reducción futura del tamaño de la población en un 50 % en los próximos 20 años (contando a partir de 2004. </a:t>
            </a:r>
          </a:p>
        </p:txBody>
      </p:sp>
    </p:spTree>
    <p:extLst>
      <p:ext uri="{BB962C8B-B14F-4D97-AF65-F5344CB8AC3E}">
        <p14:creationId xmlns:p14="http://schemas.microsoft.com/office/powerpoint/2010/main" val="182201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4544" y="5589240"/>
            <a:ext cx="7520940" cy="548640"/>
          </a:xfrm>
        </p:spPr>
        <p:txBody>
          <a:bodyPr/>
          <a:lstStyle/>
          <a:p>
            <a:r>
              <a:rPr lang="es-ES" b="1" dirty="0" err="1" smtClean="0"/>
              <a:t>Guakamayo</a:t>
            </a:r>
            <a:r>
              <a:rPr lang="es-ES" b="1" dirty="0" smtClean="0"/>
              <a:t> verde</a:t>
            </a:r>
            <a:r>
              <a:rPr lang="es-ES" dirty="0"/>
              <a:t> </a:t>
            </a:r>
            <a:r>
              <a:rPr lang="es-ES" dirty="0"/>
              <a:t/>
            </a:r>
            <a:br>
              <a:rPr lang="es-ES" dirty="0"/>
            </a:br>
            <a:r>
              <a:rPr lang="es-ES" dirty="0"/>
              <a:t/>
            </a:r>
            <a:br>
              <a:rPr lang="es-ES" dirty="0"/>
            </a:br>
            <a:r>
              <a:rPr lang="es-ES" dirty="0"/>
              <a:t/>
            </a:r>
            <a:br>
              <a:rPr lang="es-ES" dirty="0"/>
            </a:br>
            <a:endParaRPr lang="es-ES" dirty="0"/>
          </a:p>
        </p:txBody>
      </p:sp>
      <p:pic>
        <p:nvPicPr>
          <p:cNvPr id="1026" name="Picture 2" descr="E:\Año 2015\Primario\6to grado B\rafael y tadeo\descarga (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2653389">
            <a:off x="-437485" y="718003"/>
            <a:ext cx="3907596" cy="2915668"/>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3131840" y="-243407"/>
            <a:ext cx="6012160" cy="8424935"/>
          </a:xfrm>
          <a:prstGeom prst="rect">
            <a:avLst/>
          </a:prstGeom>
          <a:noFill/>
        </p:spPr>
        <p:txBody>
          <a:bodyPr wrap="square" rtlCol="0">
            <a:spAutoFit/>
          </a:bodyPr>
          <a:lstStyle/>
          <a:p>
            <a:r>
              <a:rPr lang="es-ES" dirty="0"/>
              <a:t>El guacamayo militar o </a:t>
            </a:r>
            <a:r>
              <a:rPr lang="es-ES" b="1" dirty="0"/>
              <a:t>guacamayo verde (</a:t>
            </a:r>
            <a:r>
              <a:rPr lang="es-ES" b="1" i="1" dirty="0"/>
              <a:t>Ara </a:t>
            </a:r>
            <a:r>
              <a:rPr lang="es-ES" b="1" i="1" dirty="0" err="1"/>
              <a:t>militaris</a:t>
            </a:r>
            <a:r>
              <a:rPr lang="es-ES" b="1" dirty="0"/>
              <a:t>)</a:t>
            </a:r>
            <a:r>
              <a:rPr lang="es-ES" dirty="0"/>
              <a:t> es un ave del género </a:t>
            </a:r>
            <a:r>
              <a:rPr lang="es-ES" i="1" dirty="0"/>
              <a:t>ara</a:t>
            </a:r>
            <a:r>
              <a:rPr lang="es-ES" dirty="0"/>
              <a:t> como otros guacamayos también popularmente conocidos. </a:t>
            </a:r>
            <a:r>
              <a:rPr lang="es-ES" dirty="0"/>
              <a:t/>
            </a:r>
            <a:br>
              <a:rPr lang="es-ES" dirty="0"/>
            </a:br>
            <a:r>
              <a:rPr lang="es-ES" dirty="0"/>
              <a:t/>
            </a:r>
            <a:br>
              <a:rPr lang="es-ES" dirty="0"/>
            </a:br>
            <a:r>
              <a:rPr lang="es-ES" dirty="0"/>
              <a:t>Pero a diferencia de otros guacamayos, por lo fragmentado de sus poblaciones, se considera su situación actual como vulnerable. Además, según la norma mexicana en este país está en peligro de extinción (NOM-059-SEMARNAT-2001) </a:t>
            </a:r>
            <a:r>
              <a:rPr lang="es-ES" dirty="0"/>
              <a:t/>
            </a:r>
            <a:br>
              <a:rPr lang="es-ES" dirty="0"/>
            </a:br>
            <a:r>
              <a:rPr lang="es-ES" dirty="0"/>
              <a:t/>
            </a:r>
            <a:br>
              <a:rPr lang="es-ES" dirty="0"/>
            </a:br>
            <a:r>
              <a:rPr lang="es-ES" dirty="0"/>
              <a:t>Esta especie está listada como vulnerable porque los niveles de pérdida de hábitat y las capturas para el comercio de ejemplares provocan una rápida disminución de las poblaciones. </a:t>
            </a:r>
            <a:r>
              <a:rPr lang="es-ES" dirty="0"/>
              <a:t/>
            </a:r>
            <a:br>
              <a:rPr lang="es-ES" dirty="0"/>
            </a:br>
            <a:r>
              <a:rPr lang="es-ES" dirty="0"/>
              <a:t/>
            </a:r>
            <a:br>
              <a:rPr lang="es-ES" dirty="0"/>
            </a:br>
            <a:r>
              <a:rPr lang="es-ES" dirty="0"/>
              <a:t>La cantidad de ejemplares que quedan no se sabe seguro según la IUCN, pero sus poblaciones han decrecido mucho principalmente en los últimos cincuenta años, y los últimos datos fiables hablan de que quedan de 10000 a 20000 ejemplares en un área de 276,000 km2 según datos de </a:t>
            </a:r>
            <a:r>
              <a:rPr lang="es-ES" dirty="0" err="1"/>
              <a:t>BirdLife</a:t>
            </a:r>
            <a:r>
              <a:rPr lang="es-ES" dirty="0"/>
              <a:t>. </a:t>
            </a:r>
            <a:r>
              <a:rPr lang="es-ES" dirty="0"/>
              <a:t/>
            </a:r>
            <a:br>
              <a:rPr lang="es-ES" dirty="0"/>
            </a:br>
            <a:r>
              <a:rPr lang="es-ES" dirty="0"/>
              <a:t/>
            </a:r>
            <a:br>
              <a:rPr lang="es-ES" dirty="0"/>
            </a:br>
            <a:r>
              <a:rPr lang="es-ES" dirty="0"/>
              <a:t>Estos guacamayos tienen tres subespecies, </a:t>
            </a:r>
            <a:r>
              <a:rPr lang="es-ES" b="1" i="1" dirty="0"/>
              <a:t>Aras </a:t>
            </a:r>
            <a:r>
              <a:rPr lang="es-ES" b="1" i="1" dirty="0" err="1"/>
              <a:t>militaris</a:t>
            </a:r>
            <a:r>
              <a:rPr lang="es-ES" b="1" i="1" dirty="0"/>
              <a:t> </a:t>
            </a:r>
            <a:r>
              <a:rPr lang="es-ES" b="1" i="1" dirty="0" err="1"/>
              <a:t>militaris</a:t>
            </a:r>
            <a:r>
              <a:rPr lang="es-ES" dirty="0"/>
              <a:t>, </a:t>
            </a:r>
            <a:r>
              <a:rPr lang="es-ES" b="1" i="1" dirty="0"/>
              <a:t>A. m. mexicana</a:t>
            </a:r>
            <a:r>
              <a:rPr lang="es-ES" dirty="0"/>
              <a:t> y </a:t>
            </a:r>
            <a:r>
              <a:rPr lang="es-ES" b="1" i="1" dirty="0"/>
              <a:t>A. m. boliviana</a:t>
            </a:r>
            <a:r>
              <a:rPr lang="es-ES" dirty="0"/>
              <a:t>. Las diferencias entre las tres son pequeñas y principalmente son de variaciones de color y tamaño, siendo la subespecie </a:t>
            </a:r>
            <a:r>
              <a:rPr lang="es-ES" i="1" dirty="0"/>
              <a:t>A. m. </a:t>
            </a:r>
            <a:r>
              <a:rPr lang="es-ES" i="1" dirty="0" err="1"/>
              <a:t>militaris</a:t>
            </a:r>
            <a:r>
              <a:rPr lang="es-ES" dirty="0"/>
              <a:t> la más pequeña, y </a:t>
            </a:r>
            <a:r>
              <a:rPr lang="es-ES" dirty="0" err="1"/>
              <a:t>la</a:t>
            </a:r>
            <a:r>
              <a:rPr lang="es-ES" i="1" dirty="0" err="1"/>
              <a:t>A</a:t>
            </a:r>
            <a:r>
              <a:rPr lang="es-ES" i="1" dirty="0"/>
              <a:t>. m. boliviana</a:t>
            </a:r>
            <a:r>
              <a:rPr lang="es-ES" dirty="0"/>
              <a:t> la más grande. </a:t>
            </a:r>
            <a:r>
              <a:rPr lang="es-ES" dirty="0"/>
              <a:t/>
            </a:r>
            <a:br>
              <a:rPr lang="es-ES" dirty="0"/>
            </a:br>
            <a:r>
              <a:rPr lang="es-ES" dirty="0"/>
              <a:t/>
            </a:r>
            <a:br>
              <a:rPr lang="es-ES" dirty="0"/>
            </a:br>
            <a:r>
              <a:rPr lang="es-ES" dirty="0"/>
              <a:t/>
            </a:r>
            <a:br>
              <a:rPr lang="es-ES" dirty="0"/>
            </a:br>
            <a:endParaRPr lang="es-ES" dirty="0"/>
          </a:p>
        </p:txBody>
      </p:sp>
    </p:spTree>
    <p:extLst>
      <p:ext uri="{BB962C8B-B14F-4D97-AF65-F5344CB8AC3E}">
        <p14:creationId xmlns:p14="http://schemas.microsoft.com/office/powerpoint/2010/main" val="237007708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216</TotalTime>
  <Words>281</Words>
  <Application>Microsoft Office PowerPoint</Application>
  <PresentationFormat>Presentación en pantalla (4:3)</PresentationFormat>
  <Paragraphs>27</Paragraphs>
  <Slides>10</Slides>
  <Notes>2</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Ángulos</vt:lpstr>
      <vt:lpstr>Animales en pelig                                                                      ro de extinción                  </vt:lpstr>
      <vt:lpstr> Koala</vt:lpstr>
      <vt:lpstr>Tigre blanco</vt:lpstr>
      <vt:lpstr> (periodientes maximus) el armadillo gigante </vt:lpstr>
      <vt:lpstr>Presentación de PowerPoint</vt:lpstr>
      <vt:lpstr>Flamenco andino </vt:lpstr>
      <vt:lpstr>Oso de anteojos </vt:lpstr>
      <vt:lpstr>Nutria gigante</vt:lpstr>
      <vt:lpstr>Guakamayo verde    </vt:lpstr>
      <vt:lpstr>Pecarí del Chaco (Catagonus wagneri)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Animales en peligro de extinción</dc:title>
  <dc:creator>pc05</dc:creator>
  <cp:lastModifiedBy>pc05</cp:lastModifiedBy>
  <cp:revision>24</cp:revision>
  <dcterms:created xsi:type="dcterms:W3CDTF">2015-08-07T12:20:22Z</dcterms:created>
  <dcterms:modified xsi:type="dcterms:W3CDTF">2015-11-20T12:39:17Z</dcterms:modified>
</cp:coreProperties>
</file>