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0" r:id="rId5"/>
    <p:sldId id="258"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4" autoAdjust="0"/>
    <p:restoredTop sz="86404" autoAdjust="0"/>
  </p:normalViewPr>
  <p:slideViewPr>
    <p:cSldViewPr>
      <p:cViewPr varScale="1">
        <p:scale>
          <a:sx n="73" d="100"/>
          <a:sy n="73" d="100"/>
        </p:scale>
        <p:origin x="-42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66EAFFB7-D999-438D-8FE9-3ECC18C45FCE}"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EAFFB7-D999-438D-8FE9-3ECC18C45FC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EAFFB7-D999-438D-8FE9-3ECC18C45FC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EAFFB7-D999-438D-8FE9-3ECC18C45FCE}"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6EAFFB7-D999-438D-8FE9-3ECC18C45FCE}"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6EAFFB7-D999-438D-8FE9-3ECC18C45FCE}"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6EAFFB7-D999-438D-8FE9-3ECC18C45FC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8" name="7 Marcador de número de diapositiva"/>
          <p:cNvSpPr>
            <a:spLocks noGrp="1"/>
          </p:cNvSpPr>
          <p:nvPr>
            <p:ph type="sldNum" sz="quarter" idx="11"/>
          </p:nvPr>
        </p:nvSpPr>
        <p:spPr/>
        <p:txBody>
          <a:bodyPr/>
          <a:lstStyle/>
          <a:p>
            <a:fld id="{66EAFFB7-D999-438D-8FE9-3ECC18C45FCE}" type="slidenum">
              <a:rPr lang="es-ES" smtClean="0"/>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6EAFFB7-D999-438D-8FE9-3ECC18C45FC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ADFBE82-F3AF-4D94-B31C-D094DB793925}" type="datetimeFigureOut">
              <a:rPr lang="es-ES" smtClean="0"/>
              <a:t>06/11/2015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66EAFFB7-D999-438D-8FE9-3ECC18C45FCE}"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DADFBE82-F3AF-4D94-B31C-D094DB793925}" type="datetimeFigureOut">
              <a:rPr lang="es-ES" smtClean="0"/>
              <a:t>06/11/2015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6EAFFB7-D999-438D-8FE9-3ECC18C45FCE}"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ADFBE82-F3AF-4D94-B31C-D094DB793925}" type="datetimeFigureOut">
              <a:rPr lang="es-ES" smtClean="0"/>
              <a:t>06/11/2015</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6EAFFB7-D999-438D-8FE9-3ECC18C45FCE}"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0037" y="188640"/>
            <a:ext cx="876393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A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Especies en extinción</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3 Rectángulo"/>
          <p:cNvSpPr/>
          <p:nvPr/>
        </p:nvSpPr>
        <p:spPr>
          <a:xfrm>
            <a:off x="4812726" y="5949280"/>
            <a:ext cx="4315412" cy="769441"/>
          </a:xfrm>
          <a:prstGeom prst="rect">
            <a:avLst/>
          </a:prstGeom>
          <a:noFill/>
        </p:spPr>
        <p:txBody>
          <a:bodyPr wrap="none" lIns="91440" tIns="45720" rIns="91440" bIns="45720">
            <a:spAutoFit/>
          </a:bodyPr>
          <a:lstStyle/>
          <a:p>
            <a:pPr algn="ctr"/>
            <a:r>
              <a:rPr lang="es-A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Tobbias y Sofía</a:t>
            </a:r>
            <a:endParaRPr lang="es-E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hell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1600" y="5644480"/>
            <a:ext cx="609600" cy="609600"/>
          </a:xfrm>
          <a:prstGeom prst="rect">
            <a:avLst/>
          </a:prstGeom>
        </p:spPr>
      </p:pic>
    </p:spTree>
    <p:extLst>
      <p:ext uri="{BB962C8B-B14F-4D97-AF65-F5344CB8AC3E}">
        <p14:creationId xmlns:p14="http://schemas.microsoft.com/office/powerpoint/2010/main" val="2596341783"/>
      </p:ext>
    </p:extLst>
  </p:cSld>
  <p:clrMapOvr>
    <a:masterClrMapping/>
  </p:clrMapOvr>
  <mc:AlternateContent xmlns:mc="http://schemas.openxmlformats.org/markup-compatibility/2006" xmlns:p14="http://schemas.microsoft.com/office/powerpoint/2010/main">
    <mc:Choice Requires="p14">
      <p:transition spd="slow" p14:dur="3900" advClick="0" advTm="5000">
        <p14:glitter pattern="hexagon"/>
        <p:sndAc>
          <p:stSnd>
            <p:snd r:embed="rId4" name="bomb.wav"/>
          </p:stSnd>
        </p:sndAc>
      </p:transition>
    </mc:Choice>
    <mc:Fallback xmlns="">
      <p:transition spd="slow" advClick="0" advTm="5000">
        <p:fade/>
        <p:sndAc>
          <p:stSnd>
            <p:snd r:embed="rId6"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25450"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5"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765" y="3789040"/>
            <a:ext cx="4572000" cy="1384995"/>
          </a:xfrm>
          <a:prstGeom prst="rect">
            <a:avLst/>
          </a:prstGeom>
        </p:spPr>
        <p:txBody>
          <a:bodyPr>
            <a:spAutoFit/>
          </a:bodyPr>
          <a:lstStyle/>
          <a:p>
            <a:r>
              <a:rPr lang="es-ES" sz="1200" dirty="0"/>
              <a:t>AMENAZAS </a:t>
            </a:r>
          </a:p>
          <a:p>
            <a:endParaRPr lang="es-ES" sz="1200" dirty="0"/>
          </a:p>
          <a:p>
            <a:r>
              <a:rPr lang="es-ES" sz="1200" dirty="0"/>
              <a:t>Entre las causas de su progresiva desaparición figuran la histórica persecución que sufrió la especie, la pérdida de hábitat y la disminución de presas naturales. Actualmente la de mayor impacto continúa siendo la caza, de parte de oportunistas y ganaderos en represalia por ataques al ganado</a:t>
            </a:r>
          </a:p>
        </p:txBody>
      </p:sp>
      <p:sp>
        <p:nvSpPr>
          <p:cNvPr id="3" name="2 Rectángulo"/>
          <p:cNvSpPr/>
          <p:nvPr/>
        </p:nvSpPr>
        <p:spPr>
          <a:xfrm>
            <a:off x="4572000" y="3995678"/>
            <a:ext cx="4572000" cy="2862322"/>
          </a:xfrm>
          <a:prstGeom prst="rect">
            <a:avLst/>
          </a:prstGeom>
        </p:spPr>
        <p:txBody>
          <a:bodyPr>
            <a:spAutoFit/>
          </a:bodyPr>
          <a:lstStyle/>
          <a:p>
            <a:r>
              <a:rPr lang="es-ES" sz="1200" dirty="0"/>
              <a:t>MEDIDAS DE CONSERVACIÓN DE RED YAGUARETÉ </a:t>
            </a:r>
          </a:p>
          <a:p>
            <a:endParaRPr lang="es-ES" sz="1200" dirty="0"/>
          </a:p>
          <a:p>
            <a:r>
              <a:rPr lang="es-ES" sz="1200" dirty="0"/>
              <a:t>Entre las actividades que desarrolla la Red, destacan: </a:t>
            </a:r>
          </a:p>
          <a:p>
            <a:endParaRPr lang="es-ES" sz="1200" dirty="0"/>
          </a:p>
          <a:p>
            <a:r>
              <a:rPr lang="es-ES" sz="1200" dirty="0"/>
              <a:t>- CONSERVACIÓN DE AMBIENTES. Trabajan para crear nuevas áreas protegidas y apoyar la correcta implementación de las existentes y de los corredores biológicos que permiten a la fauna desplazarse entre ellas. </a:t>
            </a:r>
          </a:p>
          <a:p>
            <a:endParaRPr lang="es-ES" sz="1200" dirty="0"/>
          </a:p>
          <a:p>
            <a:r>
              <a:rPr lang="es-ES" sz="1200" dirty="0"/>
              <a:t>-CONFLICTOS CON HUMANOS. Es el principal problema que enfrenta hoy a hombres y jaguares, y donde todos pierden: el ganadero sus vacas y el jaguar su vida. Trabajan junto a ganaderos de Salta y Misiones para encontrar formas alternativas de manejar al ganado que permitan llegar a una convivencia armónica</a:t>
            </a:r>
          </a:p>
        </p:txBody>
      </p:sp>
      <p:sp>
        <p:nvSpPr>
          <p:cNvPr id="4" name="3 Rectángulo"/>
          <p:cNvSpPr/>
          <p:nvPr/>
        </p:nvSpPr>
        <p:spPr>
          <a:xfrm>
            <a:off x="2221011" y="28192"/>
            <a:ext cx="446846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YAGUARETÉ</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097" y="951522"/>
            <a:ext cx="3624903" cy="2718677"/>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91" y="1142197"/>
            <a:ext cx="3724547" cy="2499585"/>
          </a:xfrm>
          <a:prstGeom prst="rect">
            <a:avLst/>
          </a:prstGeom>
        </p:spPr>
      </p:pic>
    </p:spTree>
    <p:extLst>
      <p:ext uri="{BB962C8B-B14F-4D97-AF65-F5344CB8AC3E}">
        <p14:creationId xmlns:p14="http://schemas.microsoft.com/office/powerpoint/2010/main" val="1531008973"/>
      </p:ext>
    </p:extLst>
  </p:cSld>
  <p:clrMapOvr>
    <a:masterClrMapping/>
  </p:clrMapOvr>
  <mc:AlternateContent xmlns:mc="http://schemas.openxmlformats.org/markup-compatibility/2006">
    <mc:Choice xmlns:p14="http://schemas.microsoft.com/office/powerpoint/2010/main" Requires="p14">
      <p:transition spd="slow" p14:dur="3000" advClick="0" advTm="20000">
        <p14:shred/>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361" y="2780928"/>
            <a:ext cx="4572000" cy="3816429"/>
          </a:xfrm>
          <a:prstGeom prst="rect">
            <a:avLst/>
          </a:prstGeom>
        </p:spPr>
        <p:txBody>
          <a:bodyPr>
            <a:spAutoFit/>
          </a:bodyPr>
          <a:lstStyle/>
          <a:p>
            <a:r>
              <a:rPr lang="es-ES" dirty="0"/>
              <a:t>AMENAZAS </a:t>
            </a:r>
          </a:p>
          <a:p>
            <a:endParaRPr lang="es-ES" sz="1400" dirty="0"/>
          </a:p>
          <a:p>
            <a:r>
              <a:rPr lang="es-ES" sz="1400" dirty="0"/>
              <a:t>La recolección de huevos para vender como alimento humano fue intenso en la mitad del siglo XX y hasta comienzos de los años 80, con miles de huevos tomados anualmente. </a:t>
            </a:r>
          </a:p>
          <a:p>
            <a:endParaRPr lang="es-ES" sz="1400" dirty="0"/>
          </a:p>
          <a:p>
            <a:r>
              <a:rPr lang="es-ES" sz="1400" dirty="0"/>
              <a:t>Además las actividades mineras, los bajos niveles de agua debido a su uso por parte de las personas o por causas naturales climatológicas, la erosión de los lugares que usan para nidificar y la perturbación humana también afectan a la productividad. </a:t>
            </a:r>
          </a:p>
          <a:p>
            <a:endParaRPr lang="es-ES" sz="1400" dirty="0"/>
          </a:p>
          <a:p>
            <a:r>
              <a:rPr lang="es-ES" sz="1400" dirty="0"/>
              <a:t>Fuera de las áreas protegidas en Bolivia, existe un bajo nivel de caza para consumo, para hacer aceites y para obtener sus plumas, que también afecta a la especie; especialmente se cogen inmaduros y jóvenes. </a:t>
            </a:r>
          </a:p>
        </p:txBody>
      </p:sp>
      <p:sp>
        <p:nvSpPr>
          <p:cNvPr id="3" name="2 Rectángulo"/>
          <p:cNvSpPr/>
          <p:nvPr/>
        </p:nvSpPr>
        <p:spPr>
          <a:xfrm>
            <a:off x="4587984" y="3226448"/>
            <a:ext cx="4572000" cy="3385542"/>
          </a:xfrm>
          <a:prstGeom prst="rect">
            <a:avLst/>
          </a:prstGeom>
        </p:spPr>
        <p:txBody>
          <a:bodyPr>
            <a:spAutoFit/>
          </a:bodyPr>
          <a:lstStyle/>
          <a:p>
            <a:r>
              <a:rPr lang="es-ES" dirty="0"/>
              <a:t>MEDIDAS DE CONSERVACIÓN </a:t>
            </a:r>
          </a:p>
          <a:p>
            <a:endParaRPr lang="es-ES" sz="1400" dirty="0"/>
          </a:p>
          <a:p>
            <a:r>
              <a:rPr lang="es-ES" sz="1400" dirty="0"/>
              <a:t>Está incluido en el Apéndice II del CITES y en el Apéndice I del CMS (Convención de Especies Migratorias). </a:t>
            </a:r>
          </a:p>
          <a:p>
            <a:endParaRPr lang="es-ES" sz="1400" dirty="0"/>
          </a:p>
          <a:p>
            <a:r>
              <a:rPr lang="es-ES" sz="1400" dirty="0"/>
              <a:t>Las acciones de conservación incluyen el manejo de los hábitats de manera local, la prevención del saqueo de huevos y la sensibilización del público. </a:t>
            </a:r>
          </a:p>
          <a:p>
            <a:endParaRPr lang="es-ES" sz="1400" dirty="0"/>
          </a:p>
          <a:p>
            <a:r>
              <a:rPr lang="es-ES" sz="1400" dirty="0"/>
              <a:t>Hay otras medidas propuestas como son mantener en buen estado las salinas, monitorear las poblaciones conocidas y localizar nuevas poblaciones, proteger más lugares y mejorar la situación de las reservas existentes, y proteger las zonas de nidificación. </a:t>
            </a:r>
          </a:p>
        </p:txBody>
      </p:sp>
      <p:sp>
        <p:nvSpPr>
          <p:cNvPr id="4" name="3 Rectángulo"/>
          <p:cNvSpPr/>
          <p:nvPr/>
        </p:nvSpPr>
        <p:spPr>
          <a:xfrm>
            <a:off x="683568" y="332656"/>
            <a:ext cx="6455613" cy="923330"/>
          </a:xfrm>
          <a:prstGeom prst="rect">
            <a:avLst/>
          </a:prstGeom>
          <a:noFill/>
        </p:spPr>
        <p:txBody>
          <a:bodyPr wrap="none" lIns="91440" tIns="45720" rIns="91440" bIns="45720">
            <a:spAutoFit/>
          </a:bodyPr>
          <a:lstStyle/>
          <a:p>
            <a:pPr algn="ctr"/>
            <a:r>
              <a:rPr lang="es-E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Flamenco andino</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Rectángulo"/>
          <p:cNvSpPr/>
          <p:nvPr/>
        </p:nvSpPr>
        <p:spPr>
          <a:xfrm>
            <a:off x="6330409" y="1973136"/>
            <a:ext cx="2813591" cy="646331"/>
          </a:xfrm>
          <a:prstGeom prst="rect">
            <a:avLst/>
          </a:prstGeom>
        </p:spPr>
        <p:txBody>
          <a:bodyPr wrap="none">
            <a:spAutoFit/>
          </a:bodyPr>
          <a:lstStyle/>
          <a:p>
            <a:r>
              <a:rPr lang="es-AR" dirty="0" smtClean="0"/>
              <a:t>Nombre científico: </a:t>
            </a:r>
            <a:endParaRPr lang="es-ES" dirty="0" smtClean="0"/>
          </a:p>
          <a:p>
            <a:r>
              <a:rPr lang="es-ES" dirty="0" smtClean="0"/>
              <a:t>(</a:t>
            </a:r>
            <a:r>
              <a:rPr lang="es-ES" dirty="0" err="1"/>
              <a:t>Phoenicopterus</a:t>
            </a:r>
            <a:r>
              <a:rPr lang="es-ES" dirty="0"/>
              <a:t> </a:t>
            </a:r>
            <a:r>
              <a:rPr lang="es-ES" dirty="0" err="1"/>
              <a:t>andinus</a:t>
            </a:r>
            <a:r>
              <a:rPr lang="es-ES" dirty="0"/>
              <a:t>)</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499" y="1274931"/>
            <a:ext cx="3333750" cy="1876425"/>
          </a:xfrm>
          <a:prstGeom prst="rect">
            <a:avLst/>
          </a:prstGeom>
        </p:spPr>
      </p:pic>
    </p:spTree>
    <p:extLst>
      <p:ext uri="{BB962C8B-B14F-4D97-AF65-F5344CB8AC3E}">
        <p14:creationId xmlns:p14="http://schemas.microsoft.com/office/powerpoint/2010/main" val="431500954"/>
      </p:ext>
    </p:extLst>
  </p:cSld>
  <p:clrMapOvr>
    <a:masterClrMapping/>
  </p:clrMapOvr>
  <mc:AlternateContent xmlns:mc="http://schemas.openxmlformats.org/markup-compatibility/2006">
    <mc:Choice xmlns:p14="http://schemas.microsoft.com/office/powerpoint/2010/main" Requires="p14">
      <p:transition spd="slow" p14:dur="1600" advClick="0" advTm="20000">
        <p14:gallery dir="l"/>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3105835"/>
            <a:ext cx="4572000" cy="3600986"/>
          </a:xfrm>
          <a:prstGeom prst="rect">
            <a:avLst/>
          </a:prstGeom>
        </p:spPr>
        <p:txBody>
          <a:bodyPr>
            <a:spAutoFit/>
          </a:bodyPr>
          <a:lstStyle/>
          <a:p>
            <a:r>
              <a:rPr lang="es-ES" sz="1200" dirty="0"/>
              <a:t>AMENAZAS </a:t>
            </a:r>
          </a:p>
          <a:p>
            <a:endParaRPr lang="es-ES" sz="1200" dirty="0"/>
          </a:p>
          <a:p>
            <a:r>
              <a:rPr lang="es-ES" sz="1200" dirty="0"/>
              <a:t>Esta especie está en peligro debido a la disminución de la población en el futuro por culpa del declive de su hábitat por la pérdida y explotación del mismo. </a:t>
            </a:r>
          </a:p>
          <a:p>
            <a:endParaRPr lang="es-ES" sz="1200" dirty="0"/>
          </a:p>
          <a:p>
            <a:r>
              <a:rPr lang="es-ES" sz="1200" dirty="0"/>
              <a:t>Mientras en el pasado, la caza indiscriminada y sin ningún miramiento por su piel estaba al orden del día y afectó fuertemente a estas grandes nutrias, actualmente han aparecido otras amenazas antropogénicas como el aumento de la colonización de las zonas de selva tropical. </a:t>
            </a:r>
            <a:endParaRPr lang="es-ES" sz="1200" dirty="0" smtClean="0"/>
          </a:p>
          <a:p>
            <a:r>
              <a:rPr lang="es-ES" sz="1200" dirty="0"/>
              <a:t>También mueren muchas por culpa de la tala y la minería, ya que indirectamente los trabajadores agotan recursos pesqueros y las nutrias después no tienen con qué alimentarse. </a:t>
            </a:r>
          </a:p>
          <a:p>
            <a:endParaRPr lang="es-ES" sz="1200" dirty="0"/>
          </a:p>
          <a:p>
            <a:r>
              <a:rPr lang="es-ES" sz="1200" dirty="0"/>
              <a:t>También surgen conflictos con los pescadores por la reducción de las poblaciones de peces, aunque los estudios han demostrado que las especies de las que se alimentan las nutrias y las especies de interés comercial apenas se solapan. </a:t>
            </a:r>
          </a:p>
        </p:txBody>
      </p:sp>
      <p:sp>
        <p:nvSpPr>
          <p:cNvPr id="3" name="2 Rectángulo"/>
          <p:cNvSpPr/>
          <p:nvPr/>
        </p:nvSpPr>
        <p:spPr>
          <a:xfrm>
            <a:off x="4499992" y="3104496"/>
            <a:ext cx="4572000" cy="3785652"/>
          </a:xfrm>
          <a:prstGeom prst="rect">
            <a:avLst/>
          </a:prstGeom>
        </p:spPr>
        <p:txBody>
          <a:bodyPr>
            <a:spAutoFit/>
          </a:bodyPr>
          <a:lstStyle/>
          <a:p>
            <a:r>
              <a:rPr lang="es-ES" sz="1200" dirty="0" smtClean="0"/>
              <a:t>MEDIDAS </a:t>
            </a:r>
            <a:r>
              <a:rPr lang="es-ES" sz="1200" dirty="0"/>
              <a:t>DE CONSERVACIÓN </a:t>
            </a:r>
          </a:p>
          <a:p>
            <a:endParaRPr lang="es-ES" sz="1200" dirty="0" smtClean="0"/>
          </a:p>
          <a:p>
            <a:r>
              <a:rPr lang="es-ES" sz="1200" dirty="0" smtClean="0"/>
              <a:t>Algunas </a:t>
            </a:r>
            <a:r>
              <a:rPr lang="es-ES" sz="1200" dirty="0"/>
              <a:t>de las medidas que se realizan en toda Sudamérica son las siguientes: </a:t>
            </a:r>
          </a:p>
          <a:p>
            <a:endParaRPr lang="es-ES" sz="1200" dirty="0"/>
          </a:p>
          <a:p>
            <a:r>
              <a:rPr lang="es-ES" sz="1200" dirty="0"/>
              <a:t>1- continuar la evaluación de las relaciones predador-presa, incluidos los conflictos con los pescadores. </a:t>
            </a:r>
          </a:p>
          <a:p>
            <a:endParaRPr lang="es-ES" sz="1200" dirty="0"/>
          </a:p>
          <a:p>
            <a:r>
              <a:rPr lang="es-ES" sz="1200" dirty="0"/>
              <a:t>2-evaluar los efectos positivos y negativos del turismo en diferentes hábitats y aplicar directrices de gestión con el fin de maximizar los beneficios. </a:t>
            </a:r>
          </a:p>
          <a:p>
            <a:endParaRPr lang="es-ES" sz="1200" dirty="0"/>
          </a:p>
          <a:p>
            <a:r>
              <a:rPr lang="es-ES" sz="1200" dirty="0"/>
              <a:t>3-fomentar el desarrollo de una investigación a largo plazo y el proyecto de conservación en los Llanos de Venezuela de Colombia </a:t>
            </a:r>
          </a:p>
          <a:p>
            <a:endParaRPr lang="es-ES" sz="1200" dirty="0"/>
          </a:p>
          <a:p>
            <a:r>
              <a:rPr lang="es-ES" sz="1200" dirty="0"/>
              <a:t>4-Llevar a cabo colaboraciones entre científicos de campo, zoológicos y laboratorios genéticos para evaluar el uso potencial de las herramientas de análisis genéticos en la nutria gigante en la investigación</a:t>
            </a:r>
          </a:p>
        </p:txBody>
      </p:sp>
      <p:sp>
        <p:nvSpPr>
          <p:cNvPr id="4" name="3 Rectángulo"/>
          <p:cNvSpPr/>
          <p:nvPr/>
        </p:nvSpPr>
        <p:spPr>
          <a:xfrm>
            <a:off x="1187624" y="28192"/>
            <a:ext cx="5378395" cy="923330"/>
          </a:xfrm>
          <a:prstGeom prst="rect">
            <a:avLst/>
          </a:prstGeom>
          <a:noFill/>
        </p:spPr>
        <p:txBody>
          <a:bodyPr wrap="none" lIns="91440" tIns="45720" rIns="91440" bIns="45720">
            <a:spAutoFit/>
          </a:bodyPr>
          <a:lstStyle/>
          <a:p>
            <a:pPr algn="ctr"/>
            <a:r>
              <a:rPr lang="es-E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Nutria gigante</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Rectángulo"/>
          <p:cNvSpPr/>
          <p:nvPr/>
        </p:nvSpPr>
        <p:spPr>
          <a:xfrm>
            <a:off x="6300192" y="1486525"/>
            <a:ext cx="2557110" cy="646331"/>
          </a:xfrm>
          <a:prstGeom prst="rect">
            <a:avLst/>
          </a:prstGeom>
        </p:spPr>
        <p:txBody>
          <a:bodyPr wrap="none">
            <a:spAutoFit/>
          </a:bodyPr>
          <a:lstStyle/>
          <a:p>
            <a:r>
              <a:rPr lang="es-AR" dirty="0" smtClean="0"/>
              <a:t>Nombre científico:</a:t>
            </a:r>
            <a:endParaRPr lang="es-ES" dirty="0" smtClean="0"/>
          </a:p>
          <a:p>
            <a:r>
              <a:rPr lang="es-ES" dirty="0" smtClean="0"/>
              <a:t>(</a:t>
            </a:r>
            <a:r>
              <a:rPr lang="es-ES" dirty="0" err="1"/>
              <a:t>Pteronura</a:t>
            </a:r>
            <a:r>
              <a:rPr lang="es-ES" dirty="0"/>
              <a:t> </a:t>
            </a:r>
            <a:r>
              <a:rPr lang="es-ES" dirty="0" err="1"/>
              <a:t>brasiliensis</a:t>
            </a:r>
            <a:r>
              <a:rPr lang="es-ES" dirty="0"/>
              <a:t>)</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231032"/>
            <a:ext cx="2705472" cy="1803648"/>
          </a:xfrm>
          <a:prstGeom prst="rect">
            <a:avLst/>
          </a:prstGeom>
        </p:spPr>
      </p:pic>
    </p:spTree>
    <p:extLst>
      <p:ext uri="{BB962C8B-B14F-4D97-AF65-F5344CB8AC3E}">
        <p14:creationId xmlns:p14="http://schemas.microsoft.com/office/powerpoint/2010/main" val="2746875518"/>
      </p:ext>
    </p:extLst>
  </p:cSld>
  <p:clrMapOvr>
    <a:masterClrMapping/>
  </p:clrMapOvr>
  <mc:AlternateContent xmlns:mc="http://schemas.openxmlformats.org/markup-compatibility/2006">
    <mc:Choice xmlns:p14="http://schemas.microsoft.com/office/powerpoint/2010/main" Requires="p14">
      <p:transition spd="slow" p14:dur="4400" advClick="0" advTm="20000">
        <p14:honeycomb/>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3041571"/>
            <a:ext cx="4572000" cy="3816429"/>
          </a:xfrm>
          <a:prstGeom prst="rect">
            <a:avLst/>
          </a:prstGeom>
        </p:spPr>
        <p:txBody>
          <a:bodyPr>
            <a:spAutoFit/>
          </a:bodyPr>
          <a:lstStyle/>
          <a:p>
            <a:r>
              <a:rPr lang="es-ES" sz="1100" dirty="0"/>
              <a:t>AMENAZAS </a:t>
            </a:r>
          </a:p>
          <a:p>
            <a:endParaRPr lang="es-ES" sz="1100" dirty="0"/>
          </a:p>
          <a:p>
            <a:r>
              <a:rPr lang="es-ES" sz="1100" dirty="0"/>
              <a:t>El Plan de Conservación del Gato Andino (2004) considera la caza tradicional como la causa más importante de su declive, seguido de la reducción de presas y la fragmentación del hábitat. </a:t>
            </a:r>
          </a:p>
          <a:p>
            <a:endParaRPr lang="es-ES" sz="1100" dirty="0"/>
          </a:p>
          <a:p>
            <a:r>
              <a:rPr lang="es-ES" sz="1100" dirty="0"/>
              <a:t>CAZA TRADICIONAL: Está considerado al igual que el colocolo como un animal sagrado de acuerdo con algunas tradiciones de los </a:t>
            </a:r>
            <a:r>
              <a:rPr lang="es-ES" sz="1100" dirty="0" err="1"/>
              <a:t>Aymara</a:t>
            </a:r>
            <a:r>
              <a:rPr lang="es-ES" sz="1100" dirty="0"/>
              <a:t> y Quechua. Este tipo de caza para prácticas culturales puede representar una amenaza significativa para la especie. </a:t>
            </a:r>
          </a:p>
          <a:p>
            <a:endParaRPr lang="es-ES" sz="1100" dirty="0"/>
          </a:p>
          <a:p>
            <a:r>
              <a:rPr lang="es-ES" sz="1100" dirty="0"/>
              <a:t>HÁBITAT: La alteración y destrucción de su hábitat vienen de la mano de la extracción de petróleo y de la minería, y en menor medida del pastoreo. </a:t>
            </a:r>
          </a:p>
          <a:p>
            <a:endParaRPr lang="es-ES" sz="1100" dirty="0"/>
          </a:p>
          <a:p>
            <a:r>
              <a:rPr lang="es-ES" sz="1100" dirty="0"/>
              <a:t>OTRA CAZA: La caza por ser visto como una amenaza existe, pero es menos significativa. </a:t>
            </a:r>
          </a:p>
          <a:p>
            <a:endParaRPr lang="es-ES" sz="1100" dirty="0"/>
          </a:p>
          <a:p>
            <a:r>
              <a:rPr lang="es-ES" sz="1100" dirty="0"/>
              <a:t>COMERCIO DE PIELES: En alguna ocasión se han encontrado pieles en mercados locales provenientes de gatos andinos muertos a manos de algún pastor para proteger al ganado y no se conoce comercio internacional.</a:t>
            </a:r>
          </a:p>
        </p:txBody>
      </p:sp>
      <p:sp>
        <p:nvSpPr>
          <p:cNvPr id="3" name="2 Rectángulo"/>
          <p:cNvSpPr/>
          <p:nvPr/>
        </p:nvSpPr>
        <p:spPr>
          <a:xfrm>
            <a:off x="-63043" y="2738530"/>
            <a:ext cx="4572000" cy="4154984"/>
          </a:xfrm>
          <a:prstGeom prst="rect">
            <a:avLst/>
          </a:prstGeom>
        </p:spPr>
        <p:txBody>
          <a:bodyPr>
            <a:spAutoFit/>
          </a:bodyPr>
          <a:lstStyle/>
          <a:p>
            <a:r>
              <a:rPr lang="es-ES" sz="1100" dirty="0"/>
              <a:t>MEDIDAS DE CONSERVACIÓN </a:t>
            </a:r>
          </a:p>
          <a:p>
            <a:endParaRPr lang="es-ES" sz="1100" dirty="0"/>
          </a:p>
          <a:p>
            <a:r>
              <a:rPr lang="es-ES" sz="1100" dirty="0"/>
              <a:t>El hecho de que no existan ejemplares en cautividad o programas de cría en cautividad significa que la supervivencia de esta especie depende del desarrollo y el éxito de estas medidas en su medio natural. Por lo tanto, aunque siempre son importantísimas, aquí lo son aún más. </a:t>
            </a:r>
          </a:p>
          <a:p>
            <a:endParaRPr lang="es-ES" sz="1100" dirty="0"/>
          </a:p>
          <a:p>
            <a:r>
              <a:rPr lang="es-ES" sz="1100" dirty="0"/>
              <a:t>CITES: La Convención para el Comercio Internacional de Especies Amenazadas de Flora y Fauna (CITES) lo incluye en el Apéndice I, su máxima categoría, que comprende a especies en peligro de extinción que son o pueden estar siendo afectadas por el comercio de sus pieles. </a:t>
            </a:r>
          </a:p>
          <a:p>
            <a:endParaRPr lang="es-ES" sz="1100" dirty="0"/>
          </a:p>
          <a:p>
            <a:r>
              <a:rPr lang="es-ES" sz="1100" dirty="0"/>
              <a:t>LEYES NACIONALES: De acuerdo con la legislación nacional, están protegidos totalmente en todo su territorio. También está en la lista roja de la U.S. </a:t>
            </a:r>
            <a:r>
              <a:rPr lang="es-ES" sz="1100" dirty="0" err="1"/>
              <a:t>Fish</a:t>
            </a:r>
            <a:r>
              <a:rPr lang="es-ES" sz="1100" dirty="0"/>
              <a:t> and </a:t>
            </a:r>
            <a:r>
              <a:rPr lang="es-ES" sz="1100" dirty="0" err="1"/>
              <a:t>Wildlife</a:t>
            </a:r>
            <a:r>
              <a:rPr lang="es-ES" sz="1100" dirty="0"/>
              <a:t> </a:t>
            </a:r>
            <a:r>
              <a:rPr lang="es-ES" sz="1100" dirty="0" err="1"/>
              <a:t>Service</a:t>
            </a:r>
            <a:r>
              <a:rPr lang="es-ES" sz="1100" dirty="0"/>
              <a:t>. </a:t>
            </a:r>
          </a:p>
          <a:p>
            <a:endParaRPr lang="es-ES" sz="1100" dirty="0"/>
          </a:p>
          <a:p>
            <a:r>
              <a:rPr lang="es-ES" sz="1100" dirty="0"/>
              <a:t>CAZA: Se deberían de llevar a cabo programas de educación ambiental para reducir la presión de caza. </a:t>
            </a:r>
          </a:p>
          <a:p>
            <a:endParaRPr lang="es-ES" sz="1100" dirty="0"/>
          </a:p>
          <a:p>
            <a:r>
              <a:rPr lang="es-ES" sz="1100" dirty="0"/>
              <a:t>PRESAS: Otra medida importante a tomar es la de restaurar y mantener las colonias de sus presas, en beneficio de estos roedores y sus predadores los gatos andinos. </a:t>
            </a:r>
          </a:p>
        </p:txBody>
      </p:sp>
      <p:sp>
        <p:nvSpPr>
          <p:cNvPr id="4" name="3 Rectángulo"/>
          <p:cNvSpPr/>
          <p:nvPr/>
        </p:nvSpPr>
        <p:spPr>
          <a:xfrm>
            <a:off x="2431608" y="0"/>
            <a:ext cx="4224233" cy="923330"/>
          </a:xfrm>
          <a:prstGeom prst="rect">
            <a:avLst/>
          </a:prstGeom>
          <a:noFill/>
        </p:spPr>
        <p:txBody>
          <a:bodyPr wrap="none" lIns="91440" tIns="45720" rIns="91440" bIns="45720">
            <a:spAutoFit/>
          </a:bodyPr>
          <a:lstStyle/>
          <a:p>
            <a:pPr algn="ctr"/>
            <a:r>
              <a:rPr lang="es-E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Gato andino</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952092"/>
            <a:ext cx="3012774" cy="1688588"/>
          </a:xfrm>
          <a:prstGeom prst="rect">
            <a:avLst/>
          </a:prstGeom>
        </p:spPr>
      </p:pic>
      <p:sp>
        <p:nvSpPr>
          <p:cNvPr id="6" name="5 Rectángulo"/>
          <p:cNvSpPr/>
          <p:nvPr/>
        </p:nvSpPr>
        <p:spPr>
          <a:xfrm>
            <a:off x="5711481" y="1611720"/>
            <a:ext cx="2287806" cy="646331"/>
          </a:xfrm>
          <a:prstGeom prst="rect">
            <a:avLst/>
          </a:prstGeom>
        </p:spPr>
        <p:txBody>
          <a:bodyPr wrap="none">
            <a:spAutoFit/>
          </a:bodyPr>
          <a:lstStyle/>
          <a:p>
            <a:r>
              <a:rPr lang="es-AR" dirty="0" smtClean="0"/>
              <a:t>Nombre científico: </a:t>
            </a:r>
            <a:endParaRPr lang="es-ES" dirty="0" smtClean="0"/>
          </a:p>
          <a:p>
            <a:r>
              <a:rPr lang="es-ES" dirty="0" smtClean="0"/>
              <a:t>(</a:t>
            </a:r>
            <a:r>
              <a:rPr lang="es-ES" dirty="0" err="1"/>
              <a:t>Leopardus</a:t>
            </a:r>
            <a:r>
              <a:rPr lang="es-ES" dirty="0"/>
              <a:t> jacobita)</a:t>
            </a:r>
          </a:p>
        </p:txBody>
      </p:sp>
    </p:spTree>
    <p:extLst>
      <p:ext uri="{BB962C8B-B14F-4D97-AF65-F5344CB8AC3E}">
        <p14:creationId xmlns:p14="http://schemas.microsoft.com/office/powerpoint/2010/main" val="519261633"/>
      </p:ext>
    </p:extLst>
  </p:cSld>
  <p:clrMapOvr>
    <a:masterClrMapping/>
  </p:clrMapOvr>
  <mc:AlternateContent xmlns:mc="http://schemas.openxmlformats.org/markup-compatibility/2006">
    <mc:Choice xmlns:p14="http://schemas.microsoft.com/office/powerpoint/2010/main" Requires="p14">
      <p:transition spd="slow" advClick="0" advTm="20000">
        <p14:flash/>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78" y="1595021"/>
            <a:ext cx="4572000" cy="5262979"/>
          </a:xfrm>
          <a:prstGeom prst="rect">
            <a:avLst/>
          </a:prstGeom>
        </p:spPr>
        <p:txBody>
          <a:bodyPr>
            <a:spAutoFit/>
          </a:bodyPr>
          <a:lstStyle/>
          <a:p>
            <a:r>
              <a:rPr lang="es-AR" sz="1200" dirty="0" smtClean="0"/>
              <a:t>Amenazas </a:t>
            </a:r>
          </a:p>
          <a:p>
            <a:endParaRPr lang="es-ES" sz="1200" dirty="0" smtClean="0"/>
          </a:p>
          <a:p>
            <a:r>
              <a:rPr lang="es-ES" sz="1200" dirty="0" smtClean="0"/>
              <a:t>CAZA</a:t>
            </a:r>
            <a:r>
              <a:rPr lang="es-ES" sz="1200" dirty="0"/>
              <a:t>: La caza ha ocasionado el declive de su población, tanto por el resultado de la pesca como de la persecución, ya que por su fiero aspecto se confunde con especies de tiburones más peligrosas. Son fácilmente capturados por las pesquerías por su hábito de formar grandes agregaciones en la época de cría en zonas específicas y en una época específica. </a:t>
            </a:r>
          </a:p>
          <a:p>
            <a:r>
              <a:rPr lang="es-ES" sz="1200" dirty="0"/>
              <a:t>En el pasado se les cazaba de manera abusiva en Australia, como práctica entre los buceadores. </a:t>
            </a:r>
          </a:p>
          <a:p>
            <a:endParaRPr lang="es-ES" sz="1200" dirty="0"/>
          </a:p>
          <a:p>
            <a:r>
              <a:rPr lang="es-ES" sz="1200" dirty="0"/>
              <a:t>ALIMENTO: En la alimentación se le aprovecha como carne fresca, congelada, ahumada, y secada para el consumo humano. También se le usa para hacer harina de pescado, aceite de hígado (en los siglos XVIII y XIX fueron perseguidos para obtener principalmente aceite de su hígado, que luego usaban como combustible para hacer luz), y se aprovechan sus aletas y su piel para hacer cuero. Se le captura como alimento principalmente en Japón. </a:t>
            </a:r>
          </a:p>
          <a:p>
            <a:endParaRPr lang="es-ES" sz="1200" dirty="0"/>
          </a:p>
          <a:p>
            <a:r>
              <a:rPr lang="es-ES" sz="1200" dirty="0"/>
              <a:t>REDES PESCA: A veces caen accidentalmente en redes de pesca comercial. La principal amenaza actual para esta especie en el sureste de Australia es probablemente la accidental (captura incidental), ya que los pescadores deportivos capturan accidentalmente a sus juveniles. </a:t>
            </a:r>
          </a:p>
          <a:p>
            <a:endParaRPr lang="es-ES" sz="1200" dirty="0"/>
          </a:p>
          <a:p>
            <a:r>
              <a:rPr lang="es-ES" sz="1200" dirty="0"/>
              <a:t>PRESAS: En ocasiones los tiburones jóvenes son alimento de otros tiburones. </a:t>
            </a:r>
          </a:p>
        </p:txBody>
      </p:sp>
      <p:sp>
        <p:nvSpPr>
          <p:cNvPr id="3" name="2 Rectángulo"/>
          <p:cNvSpPr/>
          <p:nvPr/>
        </p:nvSpPr>
        <p:spPr>
          <a:xfrm>
            <a:off x="4516949" y="4242534"/>
            <a:ext cx="4572000" cy="2492990"/>
          </a:xfrm>
          <a:prstGeom prst="rect">
            <a:avLst/>
          </a:prstGeom>
        </p:spPr>
        <p:txBody>
          <a:bodyPr>
            <a:spAutoFit/>
          </a:bodyPr>
          <a:lstStyle/>
          <a:p>
            <a:r>
              <a:rPr lang="es-ES" sz="1200" dirty="0"/>
              <a:t>MEDIDAS DE CONSERVACIÓN </a:t>
            </a:r>
          </a:p>
          <a:p>
            <a:endParaRPr lang="es-ES" sz="1200" dirty="0"/>
          </a:p>
          <a:p>
            <a:r>
              <a:rPr lang="es-ES" sz="1200" dirty="0" smtClean="0"/>
              <a:t>El </a:t>
            </a:r>
            <a:r>
              <a:rPr lang="es-ES" sz="1200" dirty="0"/>
              <a:t>tiburón toro fue el primer tiburón en ser protegido por la ley. Están protegidos en Nueva Gales del Sur desde 1984 debido al importante declive de la población por la pesca comercial y de recreo, la pesca submarina y las mallas para proteger las playas. En 1997 Queensland declaró al tiburón toro especie totalmente protegida en sus aguas, y Australia hizo lo mismo. También en 1997 recibió total protección en el Atlántico y costas de Estados Unidos. </a:t>
            </a:r>
          </a:p>
          <a:p>
            <a:r>
              <a:rPr lang="es-ES" sz="1200" dirty="0"/>
              <a:t>Gracias a todas estas medidas ya no hay registros de buzos y pescadores matando a estos tiburones deliberadamente en la zona de Australia y Nuevo Gales. </a:t>
            </a:r>
          </a:p>
        </p:txBody>
      </p:sp>
      <p:sp>
        <p:nvSpPr>
          <p:cNvPr id="4" name="3 Rectángulo"/>
          <p:cNvSpPr/>
          <p:nvPr/>
        </p:nvSpPr>
        <p:spPr>
          <a:xfrm>
            <a:off x="-51927" y="-63696"/>
            <a:ext cx="9505056" cy="830997"/>
          </a:xfrm>
          <a:prstGeom prst="rect">
            <a:avLst/>
          </a:prstGeom>
          <a:noFill/>
        </p:spPr>
        <p:txBody>
          <a:bodyPr wrap="square" lIns="91440" tIns="45720" rIns="91440" bIns="45720">
            <a:spAutoFit/>
          </a:bodyPr>
          <a:lstStyle/>
          <a:p>
            <a:pPr algn="ctr"/>
            <a:r>
              <a:rPr lang="es-E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Tiburón toro o tiburón </a:t>
            </a:r>
            <a:r>
              <a:rPr lang="es-ES" sz="48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bacota</a:t>
            </a:r>
            <a:endParaRPr lang="es-E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Rectángulo"/>
          <p:cNvSpPr/>
          <p:nvPr/>
        </p:nvSpPr>
        <p:spPr>
          <a:xfrm>
            <a:off x="1331640" y="986418"/>
            <a:ext cx="2159566" cy="646331"/>
          </a:xfrm>
          <a:prstGeom prst="rect">
            <a:avLst/>
          </a:prstGeom>
        </p:spPr>
        <p:txBody>
          <a:bodyPr wrap="none">
            <a:spAutoFit/>
          </a:bodyPr>
          <a:lstStyle/>
          <a:p>
            <a:r>
              <a:rPr lang="es-AR" dirty="0" smtClean="0"/>
              <a:t>Nombre científico:</a:t>
            </a:r>
            <a:endParaRPr lang="es-ES" dirty="0" smtClean="0"/>
          </a:p>
          <a:p>
            <a:r>
              <a:rPr lang="es-ES" dirty="0" smtClean="0"/>
              <a:t>(</a:t>
            </a:r>
            <a:r>
              <a:rPr lang="es-ES" dirty="0" err="1"/>
              <a:t>Carcharias</a:t>
            </a:r>
            <a:r>
              <a:rPr lang="es-ES" dirty="0"/>
              <a:t> </a:t>
            </a:r>
            <a:r>
              <a:rPr lang="es-ES" dirty="0" err="1"/>
              <a:t>taurus</a:t>
            </a:r>
            <a:r>
              <a:rPr lang="es-ES" dirty="0"/>
              <a:t>)</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530" y="1260602"/>
            <a:ext cx="3164838" cy="2370574"/>
          </a:xfrm>
          <a:prstGeom prst="rect">
            <a:avLst/>
          </a:prstGeom>
        </p:spPr>
      </p:pic>
    </p:spTree>
    <p:extLst>
      <p:ext uri="{BB962C8B-B14F-4D97-AF65-F5344CB8AC3E}">
        <p14:creationId xmlns:p14="http://schemas.microsoft.com/office/powerpoint/2010/main" val="3148920034"/>
      </p:ext>
    </p:extLst>
  </p:cSld>
  <p:clrMapOvr>
    <a:masterClrMapping/>
  </p:clrMapOvr>
  <mc:AlternateContent xmlns:mc="http://schemas.openxmlformats.org/markup-compatibility/2006">
    <mc:Choice xmlns:p14="http://schemas.microsoft.com/office/powerpoint/2010/main" Requires="p14">
      <p:transition spd="slow" p14:dur="1200" advClick="0" advTm="20000">
        <p14:flip dir="r"/>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2500344"/>
            <a:ext cx="4572000" cy="4493538"/>
          </a:xfrm>
          <a:prstGeom prst="rect">
            <a:avLst/>
          </a:prstGeom>
        </p:spPr>
        <p:txBody>
          <a:bodyPr>
            <a:spAutoFit/>
          </a:bodyPr>
          <a:lstStyle/>
          <a:p>
            <a:r>
              <a:rPr lang="es-ES" sz="1100" dirty="0"/>
              <a:t>AMENAZAS </a:t>
            </a:r>
          </a:p>
          <a:p>
            <a:endParaRPr lang="es-ES" sz="1100" dirty="0"/>
          </a:p>
          <a:p>
            <a:r>
              <a:rPr lang="es-ES" sz="1100" dirty="0"/>
              <a:t>De por sí es una especie de frágil biología ya que es muy escaso, tiene baja capacidad reproductiva y hábitos alimenticios muy especializados al consumir preferiblemente hormigas y termitas coloniales. </a:t>
            </a:r>
          </a:p>
          <a:p>
            <a:endParaRPr lang="es-ES" sz="1100" dirty="0"/>
          </a:p>
          <a:p>
            <a:r>
              <a:rPr lang="es-ES" sz="1100" dirty="0"/>
              <a:t>Sus amenazas son además de la pérdida de hábitat, la caza para obtener su carne (normalmente como alimento de subsistencia), y es que dado que el armadillo o </a:t>
            </a:r>
            <a:r>
              <a:rPr lang="es-ES" sz="1100" dirty="0" err="1"/>
              <a:t>cuspón</a:t>
            </a:r>
            <a:r>
              <a:rPr lang="es-ES" sz="1100" dirty="0"/>
              <a:t> es muy valorado como fuente proteica, ha sido intensamente cazado y exterminado en una gran proporción de su distribución original. </a:t>
            </a:r>
          </a:p>
          <a:p>
            <a:endParaRPr lang="es-ES" sz="1100" dirty="0"/>
          </a:p>
          <a:p>
            <a:r>
              <a:rPr lang="es-ES" sz="1100" dirty="0"/>
              <a:t>La captura ilegal para la venta clandestina a coleccionistas también puede ser una amenaza, aunque es difícil de cuantificar. Han llegado a pagar por un ejemplar vivo hasta 250.000 dólares. </a:t>
            </a:r>
          </a:p>
          <a:p>
            <a:endParaRPr lang="es-ES" sz="1100" dirty="0"/>
          </a:p>
          <a:p>
            <a:r>
              <a:rPr lang="es-ES" sz="1100" dirty="0"/>
              <a:t>Aunque a menudo acusados de destrozar cultivos ya que hacen madrigueras, esto no es así. Si hacen madrigueras estas no suelen afectar directamente a las plantas, por lo que es un pensamiento erróneo, ya que esa circunstancia puede pasar de manera aislada. </a:t>
            </a:r>
          </a:p>
          <a:p>
            <a:endParaRPr lang="es-ES" sz="1100" dirty="0"/>
          </a:p>
          <a:p>
            <a:r>
              <a:rPr lang="es-ES" sz="1100" dirty="0"/>
              <a:t>Con las caparazones de estos armadillos se construían cajas de resonancia de algunos instrumentos musicales en ocasiones. Algunos de estos instrumentos eran semejantes a los violonchelos que fabricaban las etnias del Gran Chaco. </a:t>
            </a:r>
          </a:p>
        </p:txBody>
      </p:sp>
      <p:sp>
        <p:nvSpPr>
          <p:cNvPr id="3" name="2 Rectángulo"/>
          <p:cNvSpPr/>
          <p:nvPr/>
        </p:nvSpPr>
        <p:spPr>
          <a:xfrm>
            <a:off x="-31197" y="2305668"/>
            <a:ext cx="4572000" cy="4662815"/>
          </a:xfrm>
          <a:prstGeom prst="rect">
            <a:avLst/>
          </a:prstGeom>
        </p:spPr>
        <p:txBody>
          <a:bodyPr>
            <a:spAutoFit/>
          </a:bodyPr>
          <a:lstStyle/>
          <a:p>
            <a:r>
              <a:rPr lang="es-ES" sz="1100" dirty="0"/>
              <a:t>MEDIDAS DE CONSERVACIÓN </a:t>
            </a:r>
          </a:p>
          <a:p>
            <a:endParaRPr lang="es-ES" sz="1100" dirty="0"/>
          </a:p>
          <a:p>
            <a:r>
              <a:rPr lang="es-ES" sz="1100" dirty="0"/>
              <a:t>Está en el Apéndice I del CITES. </a:t>
            </a:r>
          </a:p>
          <a:p>
            <a:endParaRPr lang="es-ES" sz="1100" dirty="0"/>
          </a:p>
          <a:p>
            <a:r>
              <a:rPr lang="es-ES" sz="1100" dirty="0"/>
              <a:t>En la lista de Estados Unidos está en peligro de extinción y en Colombia está considerado en peligro. En Perú se le ha declarado vulnerable, mientras en Paraguay está en peligro crítico de extinción </a:t>
            </a:r>
          </a:p>
          <a:p>
            <a:endParaRPr lang="es-ES" sz="1100" dirty="0"/>
          </a:p>
          <a:p>
            <a:r>
              <a:rPr lang="es-ES" sz="1100" dirty="0"/>
              <a:t>Además está presente en muchas áreas protegidas. </a:t>
            </a:r>
          </a:p>
          <a:p>
            <a:endParaRPr lang="es-ES" sz="1100" dirty="0"/>
          </a:p>
          <a:p>
            <a:r>
              <a:rPr lang="es-ES" sz="1100" dirty="0"/>
              <a:t>En Venezuela se han desarrollado algunas iniciativas de concienciación y educación, pero que no han tenido continuidad. Además de estar protegido por la Resolución No. 430 del MARNR, de noviembre de 1983, se encuentra en veda indefinida desde 1979, según la Resolución No. 95 MARNR del 28/11/79. </a:t>
            </a:r>
          </a:p>
          <a:p>
            <a:endParaRPr lang="es-ES" sz="1100" dirty="0"/>
          </a:p>
          <a:p>
            <a:r>
              <a:rPr lang="es-ES" sz="1100" dirty="0"/>
              <a:t>En Argentina aparece en peligro critico (CR) en el Libro Rojo de los Mamíferos de Argentina, SAREM (Díaz y Ojeda, 2000). Según la resolución Nº 1030/2004 de la </a:t>
            </a:r>
            <a:r>
              <a:rPr lang="es-ES" sz="1100" dirty="0" err="1"/>
              <a:t>S.A.yD.S</a:t>
            </a:r>
            <a:r>
              <a:rPr lang="es-ES" sz="1100" dirty="0"/>
              <a:t>. es una especie en peligro de extinción. En este país está la Reserva Nacional Formosa creada teniendo como uno de sus principales objetivos la protección de algunos de los últimos ejemplares de esta especie. </a:t>
            </a:r>
          </a:p>
          <a:p>
            <a:endParaRPr lang="es-ES" sz="1100" dirty="0"/>
          </a:p>
          <a:p>
            <a:r>
              <a:rPr lang="es-ES" sz="1100" dirty="0"/>
              <a:t>Aun así existe una inminente necesidad de tomar medidas para disminuir la presión de caza, y hay que tener muy en cuenta que se deben mantener las zonas donde se viven los armadillos con poblaciones viables.</a:t>
            </a:r>
          </a:p>
        </p:txBody>
      </p:sp>
      <p:sp>
        <p:nvSpPr>
          <p:cNvPr id="4" name="3 Rectángulo"/>
          <p:cNvSpPr/>
          <p:nvPr/>
        </p:nvSpPr>
        <p:spPr>
          <a:xfrm>
            <a:off x="-141181" y="15129"/>
            <a:ext cx="9426363"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Armadillo gigante o </a:t>
            </a:r>
            <a:r>
              <a:rPr lang="es-ES" sz="36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tatu</a:t>
            </a:r>
            <a:r>
              <a:rPr lang="es-E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carreta </a:t>
            </a:r>
            <a:endParaRPr lang="es-E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4 Rectángulo"/>
          <p:cNvSpPr/>
          <p:nvPr/>
        </p:nvSpPr>
        <p:spPr>
          <a:xfrm>
            <a:off x="0" y="1124744"/>
            <a:ext cx="2428870" cy="646331"/>
          </a:xfrm>
          <a:prstGeom prst="rect">
            <a:avLst/>
          </a:prstGeom>
        </p:spPr>
        <p:txBody>
          <a:bodyPr wrap="none">
            <a:spAutoFit/>
          </a:bodyPr>
          <a:lstStyle/>
          <a:p>
            <a:r>
              <a:rPr lang="es-AR" dirty="0" smtClean="0"/>
              <a:t>Nombre científico:</a:t>
            </a:r>
            <a:endParaRPr lang="es-ES" dirty="0" smtClean="0"/>
          </a:p>
          <a:p>
            <a:r>
              <a:rPr lang="es-ES" dirty="0" smtClean="0"/>
              <a:t>(</a:t>
            </a:r>
            <a:r>
              <a:rPr lang="es-ES" dirty="0" err="1"/>
              <a:t>Priodontes</a:t>
            </a:r>
            <a:r>
              <a:rPr lang="es-ES" dirty="0"/>
              <a:t> </a:t>
            </a:r>
            <a:r>
              <a:rPr lang="es-ES" dirty="0" err="1"/>
              <a:t>maximus</a:t>
            </a:r>
            <a:r>
              <a:rPr lang="es-ES" dirty="0"/>
              <a:t>)</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709644"/>
            <a:ext cx="2552700" cy="1790700"/>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704613"/>
            <a:ext cx="2736304" cy="1824203"/>
          </a:xfrm>
          <a:prstGeom prst="rect">
            <a:avLst/>
          </a:prstGeom>
        </p:spPr>
      </p:pic>
    </p:spTree>
    <p:extLst>
      <p:ext uri="{BB962C8B-B14F-4D97-AF65-F5344CB8AC3E}">
        <p14:creationId xmlns:p14="http://schemas.microsoft.com/office/powerpoint/2010/main" val="1927955313"/>
      </p:ext>
    </p:extLst>
  </p:cSld>
  <p:clrMapOvr>
    <a:masterClrMapping/>
  </p:clrMapOvr>
  <mc:AlternateContent xmlns:mc="http://schemas.openxmlformats.org/markup-compatibility/2006">
    <mc:Choice xmlns:p14="http://schemas.microsoft.com/office/powerpoint/2010/main" Requires="p14">
      <p:transition spd="slow" p14:dur="4000" advClick="0" advTm="20000">
        <p14:vortex dir="r"/>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005064"/>
            <a:ext cx="4572000" cy="2677656"/>
          </a:xfrm>
          <a:prstGeom prst="rect">
            <a:avLst/>
          </a:prstGeom>
        </p:spPr>
        <p:txBody>
          <a:bodyPr>
            <a:spAutoFit/>
          </a:bodyPr>
          <a:lstStyle/>
          <a:p>
            <a:r>
              <a:rPr lang="es-ES" sz="1200" dirty="0"/>
              <a:t>AMENAZAS </a:t>
            </a:r>
          </a:p>
          <a:p>
            <a:endParaRPr lang="es-ES" sz="1200" dirty="0"/>
          </a:p>
          <a:p>
            <a:r>
              <a:rPr lang="es-ES" sz="1200" dirty="0"/>
              <a:t>La pérdida de hábitat y especialmente el grave problema de la captura de ejemplares libres para venderlos como mascotas son las principales amenazas. Este problema es más importante de lo que parece, ya que los ejemplares capturados son escondidos dentro de objetos para poderlos enviar en paquetes a otras zonas del mundo, por lo que la mayoría mueren por asfixia y por estrés, y el resto se encuentran de repente viviendo en un hábitat completamente diferente y alejado de los suyos. Las secuelas para los pocos que sobreviven son para el resto de su vida en cautividad. Por ello es importantísimo, al comprar una especie exótica, pedir los papeles que aseguren que han nacido en cautividad. </a:t>
            </a:r>
          </a:p>
        </p:txBody>
      </p:sp>
      <p:sp>
        <p:nvSpPr>
          <p:cNvPr id="3" name="2 Rectángulo"/>
          <p:cNvSpPr/>
          <p:nvPr/>
        </p:nvSpPr>
        <p:spPr>
          <a:xfrm>
            <a:off x="4561534" y="3081734"/>
            <a:ext cx="4572000" cy="3600986"/>
          </a:xfrm>
          <a:prstGeom prst="rect">
            <a:avLst/>
          </a:prstGeom>
        </p:spPr>
        <p:txBody>
          <a:bodyPr>
            <a:spAutoFit/>
          </a:bodyPr>
          <a:lstStyle/>
          <a:p>
            <a:r>
              <a:rPr lang="es-ES" sz="1200" dirty="0"/>
              <a:t>MEDIDAS DE CONSERVACIÓN </a:t>
            </a:r>
          </a:p>
          <a:p>
            <a:endParaRPr lang="es-ES" sz="1200" dirty="0"/>
          </a:p>
          <a:p>
            <a:r>
              <a:rPr lang="es-ES" sz="1200" dirty="0"/>
              <a:t>Su futuro debería estar garantizado por el gran número de parques nacionales en los que viven, pero el problema es que actualmente muchos de ellos tienen protección ineficaz. </a:t>
            </a:r>
          </a:p>
          <a:p>
            <a:endParaRPr lang="es-ES" sz="1200" dirty="0"/>
          </a:p>
          <a:p>
            <a:r>
              <a:rPr lang="es-ES" sz="1200" dirty="0"/>
              <a:t>Medidas de conservación actuales: </a:t>
            </a:r>
          </a:p>
          <a:p>
            <a:endParaRPr lang="es-ES" sz="1200" dirty="0"/>
          </a:p>
          <a:p>
            <a:r>
              <a:rPr lang="es-ES" sz="1200" dirty="0"/>
              <a:t>Está </a:t>
            </a:r>
            <a:r>
              <a:rPr lang="es-ES" sz="1200" dirty="0" smtClean="0"/>
              <a:t>incluido </a:t>
            </a:r>
            <a:r>
              <a:rPr lang="es-ES" sz="1200" dirty="0"/>
              <a:t>en los Apéndices I y II del CITES dependiendo del país. </a:t>
            </a:r>
          </a:p>
          <a:p>
            <a:endParaRPr lang="es-ES" sz="1200" dirty="0"/>
          </a:p>
          <a:p>
            <a:r>
              <a:rPr lang="es-ES" sz="1200" dirty="0"/>
              <a:t>Está legalmente protegido en Venezuela. </a:t>
            </a:r>
          </a:p>
          <a:p>
            <a:endParaRPr lang="es-ES" sz="1200" dirty="0"/>
          </a:p>
          <a:p>
            <a:r>
              <a:rPr lang="es-ES" sz="1200" dirty="0"/>
              <a:t>Sus poblaciones tienen buena salud en la Reserva de la Biosfera El Cielo (noreste de México), en los Parques Nacionales </a:t>
            </a:r>
            <a:r>
              <a:rPr lang="es-ES" sz="1200" dirty="0" err="1"/>
              <a:t>Madidi</a:t>
            </a:r>
            <a:r>
              <a:rPr lang="es-ES" sz="1200" dirty="0"/>
              <a:t> y </a:t>
            </a:r>
            <a:r>
              <a:rPr lang="es-ES" sz="1200" dirty="0" err="1"/>
              <a:t>Amboró</a:t>
            </a:r>
            <a:r>
              <a:rPr lang="es-ES" sz="1200" dirty="0"/>
              <a:t>, y en la Reserva de la Biósfera Pilón Lajas en Bolivia. </a:t>
            </a:r>
          </a:p>
          <a:p>
            <a:endParaRPr lang="es-ES" sz="1200" dirty="0"/>
          </a:p>
          <a:p>
            <a:r>
              <a:rPr lang="es-ES" sz="1200" dirty="0"/>
              <a:t>Cuentan con pequeñas poblaciones en al menos otras 19 áreas protegidas en su rango potencial. </a:t>
            </a:r>
          </a:p>
        </p:txBody>
      </p:sp>
      <p:sp>
        <p:nvSpPr>
          <p:cNvPr id="4" name="3 Rectángulo"/>
          <p:cNvSpPr/>
          <p:nvPr/>
        </p:nvSpPr>
        <p:spPr>
          <a:xfrm>
            <a:off x="1487615" y="52291"/>
            <a:ext cx="6147838" cy="923330"/>
          </a:xfrm>
          <a:prstGeom prst="rect">
            <a:avLst/>
          </a:prstGeom>
          <a:noFill/>
        </p:spPr>
        <p:txBody>
          <a:bodyPr wrap="none" lIns="91440" tIns="45720" rIns="91440" bIns="45720">
            <a:spAutoFit/>
          </a:bodyPr>
          <a:lstStyle/>
          <a:p>
            <a:pPr algn="ctr"/>
            <a:r>
              <a:rPr lang="es-E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Guacamayo verde</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4 Rectángulo"/>
          <p:cNvSpPr/>
          <p:nvPr/>
        </p:nvSpPr>
        <p:spPr>
          <a:xfrm>
            <a:off x="6300192" y="1735941"/>
            <a:ext cx="2044149" cy="646331"/>
          </a:xfrm>
          <a:prstGeom prst="rect">
            <a:avLst/>
          </a:prstGeom>
        </p:spPr>
        <p:txBody>
          <a:bodyPr wrap="none">
            <a:spAutoFit/>
          </a:bodyPr>
          <a:lstStyle/>
          <a:p>
            <a:r>
              <a:rPr lang="es-AR" dirty="0" smtClean="0"/>
              <a:t>Nombre científico:</a:t>
            </a:r>
            <a:endParaRPr lang="es-ES" dirty="0" smtClean="0"/>
          </a:p>
          <a:p>
            <a:r>
              <a:rPr lang="es-ES" dirty="0" smtClean="0"/>
              <a:t>(</a:t>
            </a:r>
            <a:r>
              <a:rPr lang="es-ES" dirty="0"/>
              <a:t>Ara </a:t>
            </a:r>
            <a:r>
              <a:rPr lang="es-ES" dirty="0" err="1"/>
              <a:t>militaris</a:t>
            </a:r>
            <a:r>
              <a:rPr lang="es-ES" dirty="0"/>
              <a:t>)</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84784"/>
            <a:ext cx="3171714" cy="2103827"/>
          </a:xfrm>
          <a:prstGeom prst="rect">
            <a:avLst/>
          </a:prstGeom>
        </p:spPr>
      </p:pic>
    </p:spTree>
    <p:extLst>
      <p:ext uri="{BB962C8B-B14F-4D97-AF65-F5344CB8AC3E}">
        <p14:creationId xmlns:p14="http://schemas.microsoft.com/office/powerpoint/2010/main" val="2370160081"/>
      </p:ext>
    </p:extLst>
  </p:cSld>
  <p:clrMapOvr>
    <a:masterClrMapping/>
  </p:clrMapOvr>
  <mc:AlternateContent xmlns:mc="http://schemas.openxmlformats.org/markup-compatibility/2006">
    <mc:Choice xmlns:p14="http://schemas.microsoft.com/office/powerpoint/2010/main" Requires="p14">
      <p:transition spd="slow" p14:dur="1200" advClick="0" advTm="20000">
        <p14:prism/>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0" nodeType="clickEffect">
                                  <p:stCondLst>
                                    <p:cond delay="0"/>
                                  </p:stCondLst>
                                  <p:childTnLst>
                                    <p:animRot by="21600000">
                                      <p:cBhvr>
                                        <p:cTn id="21" dur="2000" fill="hold"/>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62832" y="2819013"/>
            <a:ext cx="4572000" cy="4154984"/>
          </a:xfrm>
          <a:prstGeom prst="rect">
            <a:avLst/>
          </a:prstGeom>
        </p:spPr>
        <p:txBody>
          <a:bodyPr>
            <a:spAutoFit/>
          </a:bodyPr>
          <a:lstStyle/>
          <a:p>
            <a:r>
              <a:rPr lang="es-ES" sz="1100" dirty="0"/>
              <a:t>AMENAZAS </a:t>
            </a:r>
          </a:p>
          <a:p>
            <a:endParaRPr lang="es-ES" sz="1100" dirty="0"/>
          </a:p>
          <a:p>
            <a:r>
              <a:rPr lang="es-ES" sz="1100" dirty="0"/>
              <a:t>CAZA: La oncilla ha sido cazada por su piel durante décadas, a raíz de la disminución del comercio del ocelote. Aunque este apogeo de la caza cesó, aún hay caza ilegal localizada sobretodo relacionada con el comercio para mascota. Su piel fue usada en la época de las </a:t>
            </a:r>
            <a:r>
              <a:rPr lang="es-ES" sz="1100" dirty="0" err="1"/>
              <a:t>tigrilladas</a:t>
            </a:r>
            <a:r>
              <a:rPr lang="es-ES" sz="1100" dirty="0"/>
              <a:t>, las cuales surtieron los mercados de la moda de pieles de Norteamérica y Europa en la década de los sesenta y setenta. Para que veamos un ejemple extremo, en 1971 fueron requisadas 28.000 pieles en depósitos en el Brasil (sólo entre el 5 y 10% de este tipo de tráfico es decomisado y descubierto, con lo cual el volumen sería mucho mayor). En ocasiones ataca aves de corral lo que también lo convierte en objeto de persecución y cacería. </a:t>
            </a:r>
          </a:p>
          <a:p>
            <a:endParaRPr lang="es-ES" sz="1100" dirty="0"/>
          </a:p>
          <a:p>
            <a:r>
              <a:rPr lang="es-ES" sz="1100" dirty="0"/>
              <a:t>PÉRDIDA DE HÁBITAT: La supervivencia de este felino está amenazada por la pérdida de hábitat y presas silvestres, principalmente causada por agricultura y ganadería. Las carreteras fragmentan su hábitat y hacen que las poblaciones se separen. </a:t>
            </a:r>
          </a:p>
          <a:p>
            <a:endParaRPr lang="es-ES" sz="1100" dirty="0"/>
          </a:p>
          <a:p>
            <a:r>
              <a:rPr lang="es-ES" sz="1100" dirty="0"/>
              <a:t>MASCOTA ILEGAL: En la actualidad es el felino más comúnmente tenido ilegalmente en cautiverio como mascota. Tenemos que ser muy conscientes de que no se trata de un gato que podamos tener en casa. Nunca ha convivido con el hombre y por lo tanto este no es su lugar y no se va a adaptar bien. </a:t>
            </a:r>
          </a:p>
        </p:txBody>
      </p:sp>
      <p:sp>
        <p:nvSpPr>
          <p:cNvPr id="3" name="2 Rectángulo"/>
          <p:cNvSpPr/>
          <p:nvPr/>
        </p:nvSpPr>
        <p:spPr>
          <a:xfrm>
            <a:off x="3059832" y="188640"/>
            <a:ext cx="2492990" cy="923330"/>
          </a:xfrm>
          <a:prstGeom prst="rect">
            <a:avLst/>
          </a:prstGeom>
          <a:noFill/>
        </p:spPr>
        <p:txBody>
          <a:bodyPr wrap="none" lIns="91440" tIns="45720" rIns="91440" bIns="45720">
            <a:spAutoFit/>
          </a:bodyPr>
          <a:lstStyle/>
          <a:p>
            <a:pPr algn="ctr"/>
            <a:r>
              <a:rPr lang="es-E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Oncilla</a:t>
            </a: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3 Rectángulo"/>
          <p:cNvSpPr/>
          <p:nvPr/>
        </p:nvSpPr>
        <p:spPr>
          <a:xfrm>
            <a:off x="14808" y="2649736"/>
            <a:ext cx="4572000" cy="4324261"/>
          </a:xfrm>
          <a:prstGeom prst="rect">
            <a:avLst/>
          </a:prstGeom>
        </p:spPr>
        <p:txBody>
          <a:bodyPr>
            <a:spAutoFit/>
          </a:bodyPr>
          <a:lstStyle/>
          <a:p>
            <a:r>
              <a:rPr lang="es-ES" sz="1100" dirty="0"/>
              <a:t>MEDIDAS DE CONSERVACIÓN </a:t>
            </a:r>
          </a:p>
          <a:p>
            <a:endParaRPr lang="es-ES" sz="1100" dirty="0"/>
          </a:p>
          <a:p>
            <a:r>
              <a:rPr lang="es-ES" sz="1100" dirty="0"/>
              <a:t>Al estar amenazado se le encuentra incluido en el Apéndice I del CITES. </a:t>
            </a:r>
          </a:p>
          <a:p>
            <a:endParaRPr lang="es-ES" sz="1100" dirty="0"/>
          </a:p>
          <a:p>
            <a:r>
              <a:rPr lang="es-ES" sz="1100" dirty="0"/>
              <a:t>En Costa Rica está protegida y regulada por la Ley de Conservación de la Vida Silvestre No. 7317, la Ley Orgánica del Ambiente No. 7554 y el decreto No. 26435-MINAE </a:t>
            </a:r>
          </a:p>
          <a:p>
            <a:endParaRPr lang="es-ES" sz="1100" dirty="0"/>
          </a:p>
          <a:p>
            <a:r>
              <a:rPr lang="es-ES" sz="1100" dirty="0"/>
              <a:t>Está catalogada como Vulnerable según SAREM (Sociedad Argentina para el Estudio de los Mamíferos.) y está en el Libro Rojo de los Mamíferos Amenazados de la Argentina. 2012. </a:t>
            </a:r>
          </a:p>
          <a:p>
            <a:endParaRPr lang="es-ES" sz="1100" dirty="0"/>
          </a:p>
          <a:p>
            <a:r>
              <a:rPr lang="es-ES" sz="1100" dirty="0"/>
              <a:t>Se le encuentra en algunas zonas protegidas; en Costa Rica se le encuentra en los Parques Nacionales Volcán Irazú y </a:t>
            </a:r>
            <a:r>
              <a:rPr lang="es-ES" sz="1100" dirty="0" err="1"/>
              <a:t>Chirripó</a:t>
            </a:r>
            <a:r>
              <a:rPr lang="es-ES" sz="1100" dirty="0"/>
              <a:t>, y Pozo Azul de </a:t>
            </a:r>
            <a:r>
              <a:rPr lang="es-ES" sz="1100" dirty="0" err="1"/>
              <a:t>Pirrís</a:t>
            </a:r>
            <a:r>
              <a:rPr lang="es-ES" sz="1100" dirty="0"/>
              <a:t> (San José), entre los 1500m y los 3.200m.s.n.m.. </a:t>
            </a:r>
          </a:p>
          <a:p>
            <a:endParaRPr lang="es-ES" sz="1100" dirty="0"/>
          </a:p>
          <a:p>
            <a:r>
              <a:rPr lang="es-ES" sz="1100" dirty="0"/>
              <a:t>CAZA ILEGAL: Su caza está prohibida en Argentina, Brasil, Colombia, Costa Rica, Guayana Francesa, Paraguay, Surinam y Venezuela. </a:t>
            </a:r>
          </a:p>
          <a:p>
            <a:endParaRPr lang="es-ES" sz="1100" dirty="0"/>
          </a:p>
          <a:p>
            <a:r>
              <a:rPr lang="es-ES" sz="1100" dirty="0"/>
              <a:t>Se necesitan más estudios sobre la ecología de las especies, la demografía, la historia natural, y las amenazas. La conservación de especies requiere, además de la identificación de áreas importantes para estas, la identificación y cuantificación de amenazas hacia su permanencia. </a:t>
            </a: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650305"/>
            <a:ext cx="2952328" cy="2168708"/>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0085"/>
            <a:ext cx="2448272" cy="2619651"/>
          </a:xfrm>
          <a:prstGeom prst="rect">
            <a:avLst/>
          </a:prstGeom>
        </p:spPr>
      </p:pic>
      <p:sp>
        <p:nvSpPr>
          <p:cNvPr id="7" name="6 Rectángulo"/>
          <p:cNvSpPr/>
          <p:nvPr/>
        </p:nvSpPr>
        <p:spPr>
          <a:xfrm>
            <a:off x="3316961" y="1988840"/>
            <a:ext cx="2236510" cy="646331"/>
          </a:xfrm>
          <a:prstGeom prst="rect">
            <a:avLst/>
          </a:prstGeom>
        </p:spPr>
        <p:txBody>
          <a:bodyPr wrap="none">
            <a:spAutoFit/>
          </a:bodyPr>
          <a:lstStyle/>
          <a:p>
            <a:r>
              <a:rPr lang="es-AR" dirty="0" smtClean="0"/>
              <a:t>Nombre científico: </a:t>
            </a:r>
            <a:endParaRPr lang="es-ES" dirty="0" smtClean="0"/>
          </a:p>
          <a:p>
            <a:r>
              <a:rPr lang="es-ES" dirty="0" smtClean="0"/>
              <a:t>(</a:t>
            </a:r>
            <a:r>
              <a:rPr lang="es-ES" dirty="0" err="1"/>
              <a:t>Leopardus</a:t>
            </a:r>
            <a:r>
              <a:rPr lang="es-ES" dirty="0"/>
              <a:t> </a:t>
            </a:r>
            <a:r>
              <a:rPr lang="es-ES" dirty="0" err="1"/>
              <a:t>tigrinus</a:t>
            </a:r>
            <a:r>
              <a:rPr lang="es-ES" dirty="0"/>
              <a:t>)</a:t>
            </a:r>
          </a:p>
        </p:txBody>
      </p:sp>
    </p:spTree>
    <p:extLst>
      <p:ext uri="{BB962C8B-B14F-4D97-AF65-F5344CB8AC3E}">
        <p14:creationId xmlns:p14="http://schemas.microsoft.com/office/powerpoint/2010/main" val="1134625516"/>
      </p:ext>
    </p:extLst>
  </p:cSld>
  <p:clrMapOvr>
    <a:masterClrMapping/>
  </p:clrMapOvr>
  <mc:AlternateContent xmlns:mc="http://schemas.openxmlformats.org/markup-compatibility/2006">
    <mc:Choice xmlns:p14="http://schemas.microsoft.com/office/powerpoint/2010/main" Requires="p14">
      <p:transition spd="slow" p14:dur="4000" advClick="0" advTm="20000">
        <p14:vortex dir="r"/>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80">
                                          <p:stCondLst>
                                            <p:cond delay="0"/>
                                          </p:stCondLst>
                                        </p:cTn>
                                        <p:tgtEl>
                                          <p:spTgt spid="2"/>
                                        </p:tgtEl>
                                      </p:cBhvr>
                                    </p:animEffect>
                                    <p:anim calcmode="lin" valueType="num">
                                      <p:cBhvr>
                                        <p:cTn id="3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gtEl>
                                      </p:cBhvr>
                                      <p:to x="100000" y="60000"/>
                                    </p:animScale>
                                    <p:animScale>
                                      <p:cBhvr>
                                        <p:cTn id="37" dur="166" decel="50000">
                                          <p:stCondLst>
                                            <p:cond delay="676"/>
                                          </p:stCondLst>
                                        </p:cTn>
                                        <p:tgtEl>
                                          <p:spTgt spid="2"/>
                                        </p:tgtEl>
                                      </p:cBhvr>
                                      <p:to x="100000" y="100000"/>
                                    </p:animScale>
                                    <p:animScale>
                                      <p:cBhvr>
                                        <p:cTn id="38" dur="26">
                                          <p:stCondLst>
                                            <p:cond delay="1312"/>
                                          </p:stCondLst>
                                        </p:cTn>
                                        <p:tgtEl>
                                          <p:spTgt spid="2"/>
                                        </p:tgtEl>
                                      </p:cBhvr>
                                      <p:to x="100000" y="80000"/>
                                    </p:animScale>
                                    <p:animScale>
                                      <p:cBhvr>
                                        <p:cTn id="39" dur="166" decel="50000">
                                          <p:stCondLst>
                                            <p:cond delay="1338"/>
                                          </p:stCondLst>
                                        </p:cTn>
                                        <p:tgtEl>
                                          <p:spTgt spid="2"/>
                                        </p:tgtEl>
                                      </p:cBhvr>
                                      <p:to x="100000" y="100000"/>
                                    </p:animScale>
                                    <p:animScale>
                                      <p:cBhvr>
                                        <p:cTn id="40" dur="26">
                                          <p:stCondLst>
                                            <p:cond delay="1642"/>
                                          </p:stCondLst>
                                        </p:cTn>
                                        <p:tgtEl>
                                          <p:spTgt spid="2"/>
                                        </p:tgtEl>
                                      </p:cBhvr>
                                      <p:to x="100000" y="90000"/>
                                    </p:animScale>
                                    <p:animScale>
                                      <p:cBhvr>
                                        <p:cTn id="41" dur="166" decel="50000">
                                          <p:stCondLst>
                                            <p:cond delay="1668"/>
                                          </p:stCondLst>
                                        </p:cTn>
                                        <p:tgtEl>
                                          <p:spTgt spid="2"/>
                                        </p:tgtEl>
                                      </p:cBhvr>
                                      <p:to x="100000" y="100000"/>
                                    </p:animScale>
                                    <p:animScale>
                                      <p:cBhvr>
                                        <p:cTn id="42" dur="26">
                                          <p:stCondLst>
                                            <p:cond delay="1808"/>
                                          </p:stCondLst>
                                        </p:cTn>
                                        <p:tgtEl>
                                          <p:spTgt spid="2"/>
                                        </p:tgtEl>
                                      </p:cBhvr>
                                      <p:to x="100000" y="95000"/>
                                    </p:animScale>
                                    <p:animScale>
                                      <p:cBhvr>
                                        <p:cTn id="43" dur="166" decel="50000">
                                          <p:stCondLst>
                                            <p:cond delay="1834"/>
                                          </p:stCondLst>
                                        </p:cTn>
                                        <p:tgtEl>
                                          <p:spTgt spid="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29844" y="1916832"/>
            <a:ext cx="1723549" cy="1323439"/>
          </a:xfrm>
          <a:prstGeom prst="rect">
            <a:avLst/>
          </a:prstGeom>
          <a:noFill/>
        </p:spPr>
        <p:txBody>
          <a:bodyPr wrap="none" lIns="91440" tIns="45720" rIns="91440" bIns="45720">
            <a:spAutoFit/>
          </a:bodyPr>
          <a:lstStyle/>
          <a:p>
            <a:pPr algn="ctr"/>
            <a:r>
              <a:rPr lang="es-E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Fin</a:t>
            </a:r>
            <a:endParaRPr lang="es-E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Rectángulo"/>
          <p:cNvSpPr/>
          <p:nvPr/>
        </p:nvSpPr>
        <p:spPr>
          <a:xfrm>
            <a:off x="6145486" y="6336846"/>
            <a:ext cx="305141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Tobbias</a:t>
            </a:r>
            <a:endPar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0" y="6336846"/>
            <a:ext cx="3339376"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cap="none" spc="0" dirty="0" smtClean="0">
                <a:ln/>
                <a:solidFill>
                  <a:schemeClr val="accent3"/>
                </a:solidFill>
                <a:effectLst/>
              </a:rPr>
              <a:t>Información: Sofía</a:t>
            </a:r>
            <a:endParaRPr lang="es-ES" sz="2800" b="1" cap="none" spc="0" dirty="0">
              <a:ln/>
              <a:solidFill>
                <a:schemeClr val="accent3"/>
              </a:solidFill>
              <a:effectLst/>
            </a:endParaRPr>
          </a:p>
        </p:txBody>
      </p:sp>
    </p:spTree>
    <p:extLst>
      <p:ext uri="{BB962C8B-B14F-4D97-AF65-F5344CB8AC3E}">
        <p14:creationId xmlns:p14="http://schemas.microsoft.com/office/powerpoint/2010/main" val="1924425066"/>
      </p:ext>
    </p:extLst>
  </p:cSld>
  <p:clrMapOvr>
    <a:masterClrMapping/>
  </p:clrMapOvr>
  <mc:AlternateContent xmlns:mc="http://schemas.openxmlformats.org/markup-compatibility/2006" xmlns:p14="http://schemas.microsoft.com/office/powerpoint/2010/main">
    <mc:Choice Requires="p14">
      <p:transition spd="slow" p14:dur="3900" advClick="0" advTm="5000">
        <p14:glitter pattern="hexagon"/>
        <p:sndAc>
          <p:stSnd>
            <p:snd r:embed="rId2" name="applause.wav"/>
          </p:stSnd>
        </p:sndAc>
      </p:transition>
    </mc:Choice>
    <mc:Fallback xmlns="">
      <p:transition spd="slow" advClick="0" advTm="5000">
        <p:fad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85" y="2525601"/>
            <a:ext cx="5076056" cy="4324261"/>
          </a:xfrm>
          <a:prstGeom prst="rect">
            <a:avLst/>
          </a:prstGeom>
        </p:spPr>
        <p:txBody>
          <a:bodyPr wrap="square">
            <a:spAutoFit/>
          </a:bodyPr>
          <a:lstStyle/>
          <a:p>
            <a:r>
              <a:rPr lang="es-ES" sz="1100" dirty="0"/>
              <a:t>AMENAZAS </a:t>
            </a:r>
          </a:p>
          <a:p>
            <a:endParaRPr lang="es-ES" sz="1100" dirty="0"/>
          </a:p>
          <a:p>
            <a:r>
              <a:rPr lang="es-ES" sz="1100" dirty="0"/>
              <a:t>La inaccesibilidad de su hábitat protegió a esta especie hasta la década de los 50. Sin embargo, los proyectos de colonización y la construcción de carreteras (como la carretera central que cruza a través de los bosques de la región) empezaron el proceso de declive de la especie.</a:t>
            </a:r>
          </a:p>
          <a:p>
            <a:endParaRPr lang="es-ES" sz="1100" dirty="0"/>
          </a:p>
          <a:p>
            <a:r>
              <a:rPr lang="es-ES" sz="1100" dirty="0"/>
              <a:t>Algunas de las amenazas más destacadas son las siguientes: </a:t>
            </a:r>
          </a:p>
          <a:p>
            <a:endParaRPr lang="es-ES" sz="1100" dirty="0"/>
          </a:p>
          <a:p>
            <a:r>
              <a:rPr lang="es-ES" sz="1100" dirty="0"/>
              <a:t>Estos monos se caracterizan por no tener ningún miedo a las personas, saliendo a su encuentro con chillidos ensordecedores y arrojando frutos de los árboles, mientras los machos de la manada agitan furiosamente las ramas y enseñan sus genitales a los intrusos en señal de territorialidad. Esta valentía sin embargo tiene su lado malo, ya que los delata ante los cazadores. </a:t>
            </a:r>
          </a:p>
          <a:p>
            <a:endParaRPr lang="es-ES" sz="1100" dirty="0"/>
          </a:p>
          <a:p>
            <a:r>
              <a:rPr lang="es-ES" sz="1100" dirty="0"/>
              <a:t>Y es que estos monos cuentan con un área reducida de menos de 7.000 kilómetros cuadrados en los bosques nubosos de los Andes tropicales, bosques que son invadidos por los agricultores y taladores ilegales que muchas veces acaban convirtiéndose en ocasionales cazadores de estos animales. (En 1981 se estima que su hábitat potencial era de al menos 11.240 km ²) </a:t>
            </a:r>
          </a:p>
          <a:p>
            <a:endParaRPr lang="es-ES" sz="1100" dirty="0"/>
          </a:p>
          <a:p>
            <a:r>
              <a:rPr lang="es-ES" sz="1100" dirty="0"/>
              <a:t>A las amenazas se le añaden otras características de la especie como su baja densidad poblacional, su lenta tasa de reproducción y su pequeña área geográfica.</a:t>
            </a:r>
          </a:p>
        </p:txBody>
      </p:sp>
      <p:sp>
        <p:nvSpPr>
          <p:cNvPr id="3" name="2 Rectángulo"/>
          <p:cNvSpPr/>
          <p:nvPr/>
        </p:nvSpPr>
        <p:spPr>
          <a:xfrm>
            <a:off x="-93944" y="332656"/>
            <a:ext cx="8943346"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Monos Choros De Cola Amarilla</a:t>
            </a:r>
            <a:endParaRPr lang="es-E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299" y="980728"/>
            <a:ext cx="2837242" cy="1727807"/>
          </a:xfrm>
          <a:prstGeom prst="rect">
            <a:avLst/>
          </a:prstGeom>
        </p:spPr>
      </p:pic>
      <p:sp>
        <p:nvSpPr>
          <p:cNvPr id="6" name="5 Rectángulo"/>
          <p:cNvSpPr/>
          <p:nvPr/>
        </p:nvSpPr>
        <p:spPr>
          <a:xfrm>
            <a:off x="5183560" y="2996952"/>
            <a:ext cx="3960440" cy="3647152"/>
          </a:xfrm>
          <a:prstGeom prst="rect">
            <a:avLst/>
          </a:prstGeom>
        </p:spPr>
        <p:txBody>
          <a:bodyPr wrap="square">
            <a:spAutoFit/>
          </a:bodyPr>
          <a:lstStyle/>
          <a:p>
            <a:r>
              <a:rPr lang="es-ES" sz="1100" dirty="0"/>
              <a:t>MEDIDAS DE CONSERVACIÓN </a:t>
            </a:r>
          </a:p>
          <a:p>
            <a:endParaRPr lang="es-ES" sz="1100" dirty="0"/>
          </a:p>
          <a:p>
            <a:r>
              <a:rPr lang="es-ES" sz="1100" dirty="0"/>
              <a:t>Existen dos áreas protegidas en el Parque Nacional del Río </a:t>
            </a:r>
            <a:r>
              <a:rPr lang="es-ES" sz="1100" dirty="0" err="1"/>
              <a:t>Abiseo</a:t>
            </a:r>
            <a:r>
              <a:rPr lang="es-ES" sz="1100" dirty="0"/>
              <a:t> (Perú, en las regiones de Amazonas y San Martín, provincia de Mariscal Cáceres) y hay propuestas para más zonas, entre ellos en la zona de la cordillera por donde atraviesa el río Marañón. </a:t>
            </a:r>
          </a:p>
          <a:p>
            <a:endParaRPr lang="es-ES" sz="1100" dirty="0"/>
          </a:p>
          <a:p>
            <a:r>
              <a:rPr lang="es-ES" sz="1100" dirty="0"/>
              <a:t>Además esta especie cuenta con ayuda como la de la ONG </a:t>
            </a:r>
            <a:r>
              <a:rPr lang="es-ES" sz="1100" dirty="0" err="1"/>
              <a:t>Neotropical</a:t>
            </a:r>
            <a:r>
              <a:rPr lang="es-ES" sz="1100" dirty="0"/>
              <a:t> Primate </a:t>
            </a:r>
            <a:r>
              <a:rPr lang="es-ES" sz="1100" dirty="0" smtClean="0"/>
              <a:t>Conservación </a:t>
            </a:r>
            <a:r>
              <a:rPr lang="es-ES" sz="1100" dirty="0"/>
              <a:t>(NPC) , creada para proteger a estos monos choro de cola amarilla. Actualmente son las ONG las instituciones que con mayor entusiasmo y dedicación trabajan por la protección del mono choro de cola amarilla. </a:t>
            </a:r>
          </a:p>
          <a:p>
            <a:endParaRPr lang="es-ES" sz="1100" dirty="0"/>
          </a:p>
          <a:p>
            <a:r>
              <a:rPr lang="es-ES" sz="1100" dirty="0"/>
              <a:t>Existe un informe acerca de un proyecto piloto realizado en el 2007 sobre el mono choro cuyo principal objetivo es recoger información sobre la situación real en diferentes zonas de los departamentos de San Martín y Amazonas, como forma de ayuda a futuras iniciativas de conservación de la especie. (</a:t>
            </a:r>
            <a:r>
              <a:rPr lang="es-ES" sz="1100" dirty="0" err="1"/>
              <a:t>Neotropical</a:t>
            </a:r>
            <a:r>
              <a:rPr lang="es-ES" sz="1100" dirty="0"/>
              <a:t> Primate </a:t>
            </a:r>
            <a:r>
              <a:rPr lang="es-ES" sz="1100" dirty="0" smtClean="0"/>
              <a:t>Conservación) </a:t>
            </a:r>
            <a:endParaRPr lang="es-ES" sz="1100" dirty="0"/>
          </a:p>
        </p:txBody>
      </p:sp>
      <p:sp>
        <p:nvSpPr>
          <p:cNvPr id="7" name="6 CuadroTexto"/>
          <p:cNvSpPr txBox="1"/>
          <p:nvPr/>
        </p:nvSpPr>
        <p:spPr>
          <a:xfrm>
            <a:off x="5364088" y="1268760"/>
            <a:ext cx="2592288" cy="646331"/>
          </a:xfrm>
          <a:prstGeom prst="rect">
            <a:avLst/>
          </a:prstGeom>
          <a:noFill/>
        </p:spPr>
        <p:txBody>
          <a:bodyPr wrap="square" rtlCol="0">
            <a:spAutoFit/>
          </a:bodyPr>
          <a:lstStyle/>
          <a:p>
            <a:r>
              <a:rPr lang="es-AR" dirty="0" smtClean="0"/>
              <a:t>Nombre </a:t>
            </a:r>
            <a:r>
              <a:rPr lang="es-AR" dirty="0"/>
              <a:t>científico:  (</a:t>
            </a:r>
            <a:r>
              <a:rPr lang="es-AR" dirty="0" err="1"/>
              <a:t>Oreonax</a:t>
            </a:r>
            <a:r>
              <a:rPr lang="es-AR" dirty="0"/>
              <a:t> </a:t>
            </a:r>
            <a:r>
              <a:rPr lang="es-AR" dirty="0" err="1"/>
              <a:t>flavicauda</a:t>
            </a:r>
            <a:r>
              <a:rPr lang="es-AR" dirty="0"/>
              <a:t>)</a:t>
            </a:r>
            <a:endParaRPr lang="es-ES" dirty="0"/>
          </a:p>
        </p:txBody>
      </p:sp>
    </p:spTree>
    <p:extLst>
      <p:ext uri="{BB962C8B-B14F-4D97-AF65-F5344CB8AC3E}">
        <p14:creationId xmlns:p14="http://schemas.microsoft.com/office/powerpoint/2010/main" val="2774366120"/>
      </p:ext>
    </p:extLst>
  </p:cSld>
  <p:clrMapOvr>
    <a:masterClrMapping/>
  </p:clrMapOvr>
  <mc:AlternateContent xmlns:mc="http://schemas.openxmlformats.org/markup-compatibility/2006">
    <mc:Choice xmlns:p14="http://schemas.microsoft.com/office/powerpoint/2010/main" Requires="p14">
      <p:transition spd="slow" p14:dur="4400" advClick="0" advTm="20000">
        <p14:honeycomb/>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817" y="2813094"/>
            <a:ext cx="4752528" cy="4324261"/>
          </a:xfrm>
          <a:prstGeom prst="rect">
            <a:avLst/>
          </a:prstGeom>
        </p:spPr>
        <p:txBody>
          <a:bodyPr wrap="square">
            <a:spAutoFit/>
          </a:bodyPr>
          <a:lstStyle/>
          <a:p>
            <a:r>
              <a:rPr lang="es-ES" sz="1200" dirty="0">
                <a:latin typeface="+mj-lt"/>
              </a:rPr>
              <a:t>Es objetivo de pesca artesanal y de industria pesquera en varias zonas costeras donde se deja ver ocasionalmente. Sus poblaciones se han agotado en muchos países por culpa de la pesca con arpón. Su carne se consume fresca, congelada, seca o salada; del hígado se obtiene aceite y se hace sopa de aleta. Las aletas de tiburón ballena se venden en el Oriente, especialmente en Hong Kong. También se usa el cartílago de tiburón como suplemento para mejorar la salud y su piel para hacer productos de cuero. El aceite de hígado se utiliza para impermeabilizar los barcos de pesca de madera y otros aparatos, para la fabricación de betún de zapatos y como tratamiento para algunas enfermedades de la piel. </a:t>
            </a:r>
          </a:p>
          <a:p>
            <a:endParaRPr lang="es-ES" sz="1200" dirty="0"/>
          </a:p>
          <a:p>
            <a:r>
              <a:rPr lang="es-ES" sz="1200" dirty="0">
                <a:latin typeface="+mj-lt"/>
              </a:rPr>
              <a:t>También se usan partes de estos tiburones en la medicina tradicional china. </a:t>
            </a:r>
          </a:p>
          <a:p>
            <a:endParaRPr lang="es-ES" sz="1200" dirty="0">
              <a:latin typeface="+mj-lt"/>
            </a:endParaRPr>
          </a:p>
          <a:p>
            <a:r>
              <a:rPr lang="es-ES" sz="1200" dirty="0">
                <a:latin typeface="+mj-lt"/>
              </a:rPr>
              <a:t>En ocasiones son capturados accidentalmente a lo largo de la costa de la India; aquí también se ha observado la venta de aletas de tiburón. </a:t>
            </a:r>
          </a:p>
          <a:p>
            <a:endParaRPr lang="es-ES" sz="1200" dirty="0">
              <a:latin typeface="+mj-lt"/>
            </a:endParaRPr>
          </a:p>
          <a:p>
            <a:r>
              <a:rPr lang="es-ES" sz="1200" dirty="0">
                <a:latin typeface="+mj-lt"/>
              </a:rPr>
              <a:t>Pero estos tiburones no solo se usan para </a:t>
            </a:r>
            <a:r>
              <a:rPr lang="es-ES" sz="1200" dirty="0" smtClean="0">
                <a:latin typeface="+mj-lt"/>
              </a:rPr>
              <a:t>comérselos, </a:t>
            </a:r>
            <a:r>
              <a:rPr lang="es-ES" sz="1200" dirty="0">
                <a:latin typeface="+mj-lt"/>
              </a:rPr>
              <a:t>si no que también aportan beneficios gracias al ecoturismo, sin duda un mejor uso si se hace de manera sostenible. </a:t>
            </a:r>
          </a:p>
          <a:p>
            <a:endParaRPr lang="es-ES" sz="1100" dirty="0">
              <a:latin typeface="+mj-lt"/>
            </a:endParaRPr>
          </a:p>
        </p:txBody>
      </p:sp>
      <p:sp>
        <p:nvSpPr>
          <p:cNvPr id="3" name="2 CuadroTexto"/>
          <p:cNvSpPr txBox="1"/>
          <p:nvPr/>
        </p:nvSpPr>
        <p:spPr>
          <a:xfrm>
            <a:off x="176714" y="2489204"/>
            <a:ext cx="2304256" cy="307777"/>
          </a:xfrm>
          <a:prstGeom prst="rect">
            <a:avLst/>
          </a:prstGeom>
          <a:noFill/>
        </p:spPr>
        <p:txBody>
          <a:bodyPr wrap="square" rtlCol="0">
            <a:spAutoFit/>
          </a:bodyPr>
          <a:lstStyle/>
          <a:p>
            <a:r>
              <a:rPr lang="es-AR" sz="1400" dirty="0" smtClean="0"/>
              <a:t>AMENAZAS</a:t>
            </a:r>
            <a:endParaRPr lang="es-ES" sz="1400" dirty="0"/>
          </a:p>
        </p:txBody>
      </p:sp>
      <p:pic>
        <p:nvPicPr>
          <p:cNvPr id="1026" name="Picture 2" descr="http://www.sharks-world.com/wp-content/uploads/Whale_Shark_And_Remora_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976890"/>
            <a:ext cx="2448273" cy="183620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195736" y="87015"/>
            <a:ext cx="5404365" cy="923330"/>
          </a:xfrm>
          <a:prstGeom prst="rect">
            <a:avLst/>
          </a:prstGeom>
          <a:noFill/>
        </p:spPr>
        <p:txBody>
          <a:bodyPr wrap="none" lIns="91440" tIns="45720" rIns="91440" bIns="45720">
            <a:spAutoFit/>
          </a:bodyPr>
          <a:lstStyle/>
          <a:p>
            <a:pPr algn="ctr"/>
            <a:r>
              <a:rPr lang="es-A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Tiburón Ballena</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5 Rectángulo"/>
          <p:cNvSpPr/>
          <p:nvPr/>
        </p:nvSpPr>
        <p:spPr>
          <a:xfrm>
            <a:off x="4762343" y="2814789"/>
            <a:ext cx="4381655" cy="1569660"/>
          </a:xfrm>
          <a:prstGeom prst="rect">
            <a:avLst/>
          </a:prstGeom>
        </p:spPr>
        <p:txBody>
          <a:bodyPr wrap="square">
            <a:spAutoFit/>
          </a:bodyPr>
          <a:lstStyle/>
          <a:p>
            <a:r>
              <a:rPr lang="es-ES" sz="1200" dirty="0">
                <a:latin typeface="+mj-lt"/>
              </a:rPr>
              <a:t>Esta especie también se encuentra en la lista de especies de peces </a:t>
            </a:r>
            <a:r>
              <a:rPr lang="es-ES" sz="1200" dirty="0" err="1">
                <a:latin typeface="+mj-lt"/>
              </a:rPr>
              <a:t>transzonales</a:t>
            </a:r>
            <a:r>
              <a:rPr lang="es-ES" sz="1200" dirty="0">
                <a:latin typeface="+mj-lt"/>
              </a:rPr>
              <a:t> y de poblaciones altamente migratorias y en riesgo, que requieren políticas de conservación, según la Convención de Naciones Unidas sobre Derechos del Mar (UNCLOS) , donde se instó a una gestión y evaluación coordinada para comprender mejor los impactos acumulativos del esfuerzo pesquero en las poblaciones que a lo largo del año recorre aguas que pertenecen a distintos países o que son internacionales. </a:t>
            </a:r>
          </a:p>
        </p:txBody>
      </p:sp>
      <p:sp>
        <p:nvSpPr>
          <p:cNvPr id="7" name="6 Rectángulo"/>
          <p:cNvSpPr/>
          <p:nvPr/>
        </p:nvSpPr>
        <p:spPr>
          <a:xfrm>
            <a:off x="4762345" y="4384449"/>
            <a:ext cx="4381654" cy="1938992"/>
          </a:xfrm>
          <a:prstGeom prst="rect">
            <a:avLst/>
          </a:prstGeom>
        </p:spPr>
        <p:txBody>
          <a:bodyPr wrap="square">
            <a:spAutoFit/>
          </a:bodyPr>
          <a:lstStyle/>
          <a:p>
            <a:r>
              <a:rPr lang="es-ES" sz="1200" dirty="0">
                <a:latin typeface="+mj-lt"/>
              </a:rPr>
              <a:t>Están incluidas en el Apéndice II del Convención sobre el Comercio Internacional de Especies Amenazadas de Fauna y Flora Silvestres, CITES, desde 2003, lo que regula el comercio de esta especie y se sugiere un control estricto de la especie para evitar su extinción. </a:t>
            </a:r>
          </a:p>
          <a:p>
            <a:endParaRPr lang="es-ES" sz="1200" dirty="0">
              <a:latin typeface="+mj-lt"/>
            </a:endParaRPr>
          </a:p>
          <a:p>
            <a:r>
              <a:rPr lang="es-ES" sz="1200" dirty="0">
                <a:latin typeface="+mj-lt"/>
              </a:rPr>
              <a:t>Esta medida del CITES puede afectar en algo a las medidas del Plan de Acción Internacional para la Conservación y Gestión de tiburones (PAI ? TIBURONES), pero el comercio internacional no ha dejado de existir. </a:t>
            </a:r>
          </a:p>
        </p:txBody>
      </p:sp>
      <p:sp>
        <p:nvSpPr>
          <p:cNvPr id="8" name="7 Rectángulo"/>
          <p:cNvSpPr/>
          <p:nvPr/>
        </p:nvSpPr>
        <p:spPr>
          <a:xfrm>
            <a:off x="4897918" y="2507012"/>
            <a:ext cx="2845074" cy="307777"/>
          </a:xfrm>
          <a:prstGeom prst="rect">
            <a:avLst/>
          </a:prstGeom>
        </p:spPr>
        <p:txBody>
          <a:bodyPr wrap="none">
            <a:spAutoFit/>
          </a:bodyPr>
          <a:lstStyle/>
          <a:p>
            <a:r>
              <a:rPr lang="es-ES" sz="1400" dirty="0"/>
              <a:t>MEDIDAS DE CONSERVACIÓN </a:t>
            </a:r>
          </a:p>
        </p:txBody>
      </p:sp>
      <p:sp>
        <p:nvSpPr>
          <p:cNvPr id="10" name="9 CuadroTexto"/>
          <p:cNvSpPr txBox="1"/>
          <p:nvPr/>
        </p:nvSpPr>
        <p:spPr>
          <a:xfrm>
            <a:off x="4897918" y="1193507"/>
            <a:ext cx="3338047" cy="646331"/>
          </a:xfrm>
          <a:prstGeom prst="rect">
            <a:avLst/>
          </a:prstGeom>
          <a:noFill/>
        </p:spPr>
        <p:txBody>
          <a:bodyPr wrap="square" rtlCol="0">
            <a:spAutoFit/>
          </a:bodyPr>
          <a:lstStyle/>
          <a:p>
            <a:r>
              <a:rPr lang="es-AR" dirty="0" smtClean="0"/>
              <a:t>Nombre científico:  (</a:t>
            </a:r>
            <a:r>
              <a:rPr lang="es-AR" dirty="0" err="1"/>
              <a:t>Rhincodon</a:t>
            </a:r>
            <a:r>
              <a:rPr lang="es-AR" dirty="0"/>
              <a:t> </a:t>
            </a:r>
            <a:r>
              <a:rPr lang="es-AR" dirty="0" err="1"/>
              <a:t>typus</a:t>
            </a:r>
            <a:r>
              <a:rPr lang="es-AR" dirty="0"/>
              <a:t>)</a:t>
            </a:r>
            <a:endParaRPr lang="es-ES" dirty="0"/>
          </a:p>
        </p:txBody>
      </p:sp>
    </p:spTree>
    <p:extLst>
      <p:ext uri="{BB962C8B-B14F-4D97-AF65-F5344CB8AC3E}">
        <p14:creationId xmlns:p14="http://schemas.microsoft.com/office/powerpoint/2010/main" val="205458281"/>
      </p:ext>
    </p:extLst>
  </p:cSld>
  <p:clrMapOvr>
    <a:masterClrMapping/>
  </p:clrMapOvr>
  <mc:AlternateContent xmlns:mc="http://schemas.openxmlformats.org/markup-compatibility/2006">
    <mc:Choice xmlns:p14="http://schemas.microsoft.com/office/powerpoint/2010/main" Requires="p14">
      <p:transition spd="slow" p14:dur="1400" advClick="0" advTm="20000">
        <p14:ripple/>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9390" y="980728"/>
            <a:ext cx="2260382" cy="1641906"/>
          </a:xfrm>
        </p:spPr>
      </p:pic>
      <p:pic>
        <p:nvPicPr>
          <p:cNvPr id="7" name="6 Marcador de contenido"/>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491880" y="1183978"/>
            <a:ext cx="2759793" cy="1902495"/>
          </a:xfrm>
        </p:spPr>
      </p:pic>
      <p:sp>
        <p:nvSpPr>
          <p:cNvPr id="5" name="4 Rectángulo"/>
          <p:cNvSpPr/>
          <p:nvPr/>
        </p:nvSpPr>
        <p:spPr>
          <a:xfrm>
            <a:off x="592362" y="260648"/>
            <a:ext cx="72826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Cocodrilo Americano</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CuadroTexto"/>
          <p:cNvSpPr txBox="1"/>
          <p:nvPr/>
        </p:nvSpPr>
        <p:spPr>
          <a:xfrm>
            <a:off x="683568" y="4293096"/>
            <a:ext cx="3672408" cy="369332"/>
          </a:xfrm>
          <a:prstGeom prst="rect">
            <a:avLst/>
          </a:prstGeom>
          <a:noFill/>
        </p:spPr>
        <p:txBody>
          <a:bodyPr wrap="square" rtlCol="0">
            <a:spAutoFit/>
          </a:bodyPr>
          <a:lstStyle/>
          <a:p>
            <a:endParaRPr lang="es-E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747464"/>
            <a:ext cx="3676650" cy="227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7788" y="2564904"/>
            <a:ext cx="3691515" cy="4401205"/>
          </a:xfrm>
          <a:prstGeom prst="rect">
            <a:avLst/>
          </a:prstGeom>
          <a:noFill/>
        </p:spPr>
        <p:txBody>
          <a:bodyPr wrap="square" rtlCol="0">
            <a:spAutoFit/>
          </a:bodyPr>
          <a:lstStyle/>
          <a:p>
            <a:r>
              <a:rPr lang="es-ES" sz="1400" b="1" dirty="0"/>
              <a:t>AMENAZAS</a:t>
            </a:r>
            <a:r>
              <a:rPr lang="es-ES" sz="1400" dirty="0"/>
              <a:t> </a:t>
            </a:r>
            <a:br>
              <a:rPr lang="es-ES" sz="1400" dirty="0"/>
            </a:br>
            <a:r>
              <a:rPr lang="es-ES" sz="1400" dirty="0"/>
              <a:t/>
            </a:r>
            <a:br>
              <a:rPr lang="es-ES" sz="1400" dirty="0"/>
            </a:br>
            <a:r>
              <a:rPr lang="es-ES" sz="1400" dirty="0"/>
              <a:t>Entre los años 30 y 60 estos cocodrilos fueron cazados por su piel, que era un material muy popular para hacer bolsos y cinturones. </a:t>
            </a:r>
            <a:br>
              <a:rPr lang="es-ES" sz="1400" dirty="0"/>
            </a:br>
            <a:r>
              <a:rPr lang="es-ES" sz="1400" dirty="0"/>
              <a:t/>
            </a:r>
            <a:br>
              <a:rPr lang="es-ES" sz="1400" dirty="0"/>
            </a:br>
            <a:r>
              <a:rPr lang="es-ES" sz="1400" dirty="0"/>
              <a:t>Tras ser declarados en peligro cambiaron las cosas y ahora solo se puede obtener sus pieles a partir de ejemplares criados legalmente en granjas para tal fin. </a:t>
            </a:r>
            <a:br>
              <a:rPr lang="es-ES" sz="1400" dirty="0"/>
            </a:br>
            <a:r>
              <a:rPr lang="es-ES" sz="1400" dirty="0"/>
              <a:t/>
            </a:r>
            <a:br>
              <a:rPr lang="es-ES" sz="1400" dirty="0"/>
            </a:br>
            <a:r>
              <a:rPr lang="es-ES" sz="1400" dirty="0"/>
              <a:t>Ahora la mayor amenaza de la población salvaje es la pérdida de hábitat como resultado del incremento de las zonas pobladas. </a:t>
            </a:r>
            <a:br>
              <a:rPr lang="es-ES" sz="1400" dirty="0"/>
            </a:br>
            <a:r>
              <a:rPr lang="es-ES" sz="1400" dirty="0"/>
              <a:t/>
            </a:r>
            <a:br>
              <a:rPr lang="es-ES" sz="1400" dirty="0"/>
            </a:br>
            <a:r>
              <a:rPr lang="es-ES" sz="1400" dirty="0"/>
              <a:t>La caza ilegal y los accidentes con barcas o coches también acaban con algunos </a:t>
            </a:r>
            <a:r>
              <a:rPr lang="es-ES" sz="1400" dirty="0" smtClean="0"/>
              <a:t>ejemplares</a:t>
            </a:r>
            <a:endParaRPr lang="es-ES" dirty="0">
              <a:solidFill>
                <a:schemeClr val="accent1">
                  <a:lumMod val="75000"/>
                </a:schemeClr>
              </a:solidFill>
            </a:endParaRPr>
          </a:p>
        </p:txBody>
      </p:sp>
      <p:sp>
        <p:nvSpPr>
          <p:cNvPr id="10" name="9 CuadroTexto"/>
          <p:cNvSpPr txBox="1"/>
          <p:nvPr/>
        </p:nvSpPr>
        <p:spPr>
          <a:xfrm flipH="1">
            <a:off x="3621900" y="3441680"/>
            <a:ext cx="5444696" cy="3416320"/>
          </a:xfrm>
          <a:prstGeom prst="rect">
            <a:avLst/>
          </a:prstGeom>
          <a:noFill/>
        </p:spPr>
        <p:txBody>
          <a:bodyPr wrap="square" rtlCol="0">
            <a:spAutoFit/>
          </a:bodyPr>
          <a:lstStyle/>
          <a:p>
            <a:r>
              <a:rPr lang="es-ES" sz="1200" b="1" dirty="0"/>
              <a:t>MEDIDAS DE CONSERVACIÓN</a:t>
            </a:r>
            <a:r>
              <a:rPr lang="es-ES" sz="1200" dirty="0"/>
              <a:t> </a:t>
            </a:r>
            <a:br>
              <a:rPr lang="es-ES" sz="1200" dirty="0"/>
            </a:br>
            <a:r>
              <a:rPr lang="es-ES" sz="1200" dirty="0"/>
              <a:t/>
            </a:r>
            <a:br>
              <a:rPr lang="es-ES" sz="1200" dirty="0"/>
            </a:br>
            <a:r>
              <a:rPr lang="es-ES" sz="1200" dirty="0"/>
              <a:t>Está </a:t>
            </a:r>
            <a:r>
              <a:rPr lang="es-ES" sz="1200" dirty="0" smtClean="0"/>
              <a:t>incluido </a:t>
            </a:r>
            <a:r>
              <a:rPr lang="es-ES" sz="1200" dirty="0"/>
              <a:t>en el Apéndice I de </a:t>
            </a:r>
            <a:r>
              <a:rPr lang="es-ES" sz="1200" b="1" dirty="0"/>
              <a:t>CITES</a:t>
            </a:r>
            <a:r>
              <a:rPr lang="es-ES" sz="1200" dirty="0"/>
              <a:t> excepto en Cuba donde está en el Apéndice II. </a:t>
            </a:r>
            <a:br>
              <a:rPr lang="es-ES" sz="1200" dirty="0"/>
            </a:br>
            <a:r>
              <a:rPr lang="es-ES" sz="1200" dirty="0"/>
              <a:t/>
            </a:r>
            <a:br>
              <a:rPr lang="es-ES" sz="1200" dirty="0"/>
            </a:br>
            <a:r>
              <a:rPr lang="es-ES" sz="1200" dirty="0"/>
              <a:t>La creación de hábitats artificiales, especialmente en los sitios donde nidifica cerca de sus áreas naturales, han sido esenciales para la recuperación a largo plazo de las poblaciones de cocodrilos. </a:t>
            </a:r>
            <a:br>
              <a:rPr lang="es-ES" sz="1200" dirty="0"/>
            </a:br>
            <a:r>
              <a:rPr lang="es-ES" sz="1200" dirty="0"/>
              <a:t/>
            </a:r>
            <a:br>
              <a:rPr lang="es-ES" sz="1200" dirty="0"/>
            </a:br>
            <a:r>
              <a:rPr lang="es-ES" sz="1200" dirty="0"/>
              <a:t>La investigación sobre las estadísticas de la población y el comportamiento han demostrado ser extremadamente útiles para la recuperación en los Estados Unidos, y se espera que así sea en las poblaciones de más al sur. </a:t>
            </a:r>
            <a:br>
              <a:rPr lang="es-ES" sz="1200" dirty="0"/>
            </a:br>
            <a:r>
              <a:rPr lang="es-ES" sz="1200" dirty="0"/>
              <a:t/>
            </a:r>
            <a:br>
              <a:rPr lang="es-ES" sz="1200" dirty="0"/>
            </a:br>
            <a:r>
              <a:rPr lang="es-ES" sz="1200" dirty="0"/>
              <a:t>El cocodrilo americano está totalmente protegido en la mayoría de su rango de distribución, pero los esfuerzos de protección son insuficientes, ya que se sabe que algunos cazadores legales de caimanes son también cazadores ilegales de cocodrilos. </a:t>
            </a:r>
            <a:br>
              <a:rPr lang="es-ES" sz="1200" dirty="0"/>
            </a:br>
            <a:endParaRPr lang="es-ES" sz="1200" dirty="0"/>
          </a:p>
        </p:txBody>
      </p:sp>
      <p:sp>
        <p:nvSpPr>
          <p:cNvPr id="2" name="1 CuadroTexto"/>
          <p:cNvSpPr txBox="1"/>
          <p:nvPr/>
        </p:nvSpPr>
        <p:spPr>
          <a:xfrm>
            <a:off x="6344248" y="1526505"/>
            <a:ext cx="2620240" cy="646331"/>
          </a:xfrm>
          <a:prstGeom prst="rect">
            <a:avLst/>
          </a:prstGeom>
          <a:noFill/>
        </p:spPr>
        <p:txBody>
          <a:bodyPr wrap="square" rtlCol="0">
            <a:spAutoFit/>
          </a:bodyPr>
          <a:lstStyle/>
          <a:p>
            <a:r>
              <a:rPr lang="es-ES" dirty="0" smtClean="0"/>
              <a:t>Nombre científico:  (</a:t>
            </a:r>
            <a:r>
              <a:rPr lang="es-ES" dirty="0" err="1" smtClean="0"/>
              <a:t>Crocodylus</a:t>
            </a:r>
            <a:r>
              <a:rPr lang="es-ES" dirty="0" smtClean="0"/>
              <a:t> </a:t>
            </a:r>
            <a:r>
              <a:rPr lang="es-ES" dirty="0" err="1"/>
              <a:t>acutus</a:t>
            </a:r>
            <a:r>
              <a:rPr lang="es-ES" dirty="0"/>
              <a:t>)</a:t>
            </a:r>
          </a:p>
        </p:txBody>
      </p:sp>
    </p:spTree>
    <p:extLst>
      <p:ext uri="{BB962C8B-B14F-4D97-AF65-F5344CB8AC3E}">
        <p14:creationId xmlns:p14="http://schemas.microsoft.com/office/powerpoint/2010/main" val="91494921"/>
      </p:ext>
    </p:extLst>
  </p:cSld>
  <p:clrMapOvr>
    <a:masterClrMapping/>
  </p:clrMapOvr>
  <mc:AlternateContent xmlns:mc="http://schemas.openxmlformats.org/markup-compatibility/2006">
    <mc:Choice xmlns:p14="http://schemas.microsoft.com/office/powerpoint/2010/main" Requires="p14">
      <p:transition spd="slow" p14:dur="900" advClick="0" advTm="20000">
        <p14:warp dir="in"/>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48" y="3861048"/>
            <a:ext cx="4572000" cy="2677656"/>
          </a:xfrm>
          <a:prstGeom prst="rect">
            <a:avLst/>
          </a:prstGeom>
        </p:spPr>
        <p:txBody>
          <a:bodyPr>
            <a:spAutoFit/>
          </a:bodyPr>
          <a:lstStyle/>
          <a:p>
            <a:r>
              <a:rPr lang="es-ES" sz="1400" dirty="0"/>
              <a:t>AMENAZAS </a:t>
            </a:r>
          </a:p>
          <a:p>
            <a:endParaRPr lang="es-ES" sz="1400" dirty="0"/>
          </a:p>
          <a:p>
            <a:r>
              <a:rPr lang="es-ES" sz="1400" dirty="0"/>
              <a:t>Desde los años 60, la cuenca del </a:t>
            </a:r>
            <a:r>
              <a:rPr lang="es-ES" sz="1400" dirty="0" err="1"/>
              <a:t>Araguaia</a:t>
            </a:r>
            <a:r>
              <a:rPr lang="es-ES" sz="1400" dirty="0"/>
              <a:t> ha sufrido una gran presión antropogénica por causa de la agricultura, la actividad ganadera y la construcción de represas hidroeléctricas, señalan los autores del estudio. </a:t>
            </a:r>
          </a:p>
          <a:p>
            <a:endParaRPr lang="es-ES" sz="1400" dirty="0"/>
          </a:p>
          <a:p>
            <a:r>
              <a:rPr lang="es-ES" sz="1400" dirty="0"/>
              <a:t>Además los delfines roban pescado de las redes, por eso los pescadores no los quieren mucho y alguna gente les dispara, dice Tomas </a:t>
            </a:r>
            <a:r>
              <a:rPr lang="es-ES" sz="1400" dirty="0" err="1"/>
              <a:t>Hrbek</a:t>
            </a:r>
            <a:r>
              <a:rPr lang="es-ES" sz="1400" dirty="0"/>
              <a:t>, de la Universidad Federal de Amazonas. </a:t>
            </a:r>
          </a:p>
        </p:txBody>
      </p:sp>
      <p:sp>
        <p:nvSpPr>
          <p:cNvPr id="4" name="3 Rectángulo"/>
          <p:cNvSpPr/>
          <p:nvPr/>
        </p:nvSpPr>
        <p:spPr>
          <a:xfrm>
            <a:off x="4716016" y="3356992"/>
            <a:ext cx="3942184" cy="3323987"/>
          </a:xfrm>
          <a:prstGeom prst="rect">
            <a:avLst/>
          </a:prstGeom>
        </p:spPr>
        <p:txBody>
          <a:bodyPr wrap="square">
            <a:spAutoFit/>
          </a:bodyPr>
          <a:lstStyle/>
          <a:p>
            <a:r>
              <a:rPr lang="es-ES" sz="1400" dirty="0"/>
              <a:t>MEDIDAS DE CONSERVACIÓN </a:t>
            </a:r>
          </a:p>
          <a:p>
            <a:endParaRPr lang="es-ES" sz="1400" dirty="0"/>
          </a:p>
          <a:p>
            <a:r>
              <a:rPr lang="es-ES" sz="1400" dirty="0"/>
              <a:t>Ahora ya hay quien piensa en protegerlos. A causa de las amenazas que enfrentan, los investigadores creen que la nueva especie debería incluirse en la categoría de Vulnerable en la Lista Roja de la UICN. Esto es debido a que al diferenciarse como especie, se observa que no hay tantos defines como se esperaba, y que por lo tanto hay que tomar medidas. Sin embargo, hacen falta confirmaciones y más estudios para llegar a este punto; por ello lo hemos puesto como </a:t>
            </a:r>
            <a:r>
              <a:rPr lang="es-ES" sz="1400" dirty="0" err="1"/>
              <a:t>Lc</a:t>
            </a:r>
            <a:r>
              <a:rPr lang="es-ES" sz="1400" dirty="0"/>
              <a:t>, que significa que no está amenazado, hasta que se tengan más detalles sobre su situación real.</a:t>
            </a:r>
          </a:p>
        </p:txBody>
      </p:sp>
      <p:sp>
        <p:nvSpPr>
          <p:cNvPr id="9" name="8 Rectángulo"/>
          <p:cNvSpPr/>
          <p:nvPr/>
        </p:nvSpPr>
        <p:spPr>
          <a:xfrm>
            <a:off x="2555776" y="116632"/>
            <a:ext cx="3147015" cy="923330"/>
          </a:xfrm>
          <a:prstGeom prst="rect">
            <a:avLst/>
          </a:prstGeom>
          <a:noFill/>
        </p:spPr>
        <p:txBody>
          <a:bodyPr wrap="none" lIns="91440" tIns="45720" rIns="91440" bIns="45720">
            <a:spAutoFit/>
          </a:bodyPr>
          <a:lstStyle/>
          <a:p>
            <a:pPr algn="ctr"/>
            <a:r>
              <a:rPr lang="es-ES" sz="5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Araguaia</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9 CuadroTexto"/>
          <p:cNvSpPr txBox="1"/>
          <p:nvPr/>
        </p:nvSpPr>
        <p:spPr>
          <a:xfrm>
            <a:off x="4932040" y="1700808"/>
            <a:ext cx="2376264" cy="646331"/>
          </a:xfrm>
          <a:prstGeom prst="rect">
            <a:avLst/>
          </a:prstGeom>
          <a:noFill/>
        </p:spPr>
        <p:txBody>
          <a:bodyPr wrap="square" rtlCol="0">
            <a:spAutoFit/>
          </a:bodyPr>
          <a:lstStyle/>
          <a:p>
            <a:r>
              <a:rPr lang="es-AR" dirty="0" smtClean="0"/>
              <a:t>Nombre científico: </a:t>
            </a:r>
            <a:r>
              <a:rPr lang="es-AR" dirty="0"/>
              <a:t>(</a:t>
            </a:r>
            <a:r>
              <a:rPr lang="es-AR" dirty="0" err="1"/>
              <a:t>Inia</a:t>
            </a:r>
            <a:r>
              <a:rPr lang="es-AR" dirty="0"/>
              <a:t> </a:t>
            </a:r>
            <a:r>
              <a:rPr lang="es-AR" dirty="0" err="1"/>
              <a:t>araguaiaensis</a:t>
            </a:r>
            <a:r>
              <a:rPr lang="es-AR" dirty="0"/>
              <a:t>)</a:t>
            </a:r>
            <a:endParaRPr lang="es-ES" dirty="0"/>
          </a:p>
        </p:txBody>
      </p:sp>
      <p:pic>
        <p:nvPicPr>
          <p:cNvPr id="2050" name="Picture 2" descr="http://www.la-razon.com/sociedad/asi_va_la_vida/Descubrimiento-especie-Araguaia-Foto-Efe_LRZIMA20140126_0004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11167"/>
            <a:ext cx="3448232" cy="256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468567"/>
      </p:ext>
    </p:extLst>
  </p:cSld>
  <p:clrMapOvr>
    <a:masterClrMapping/>
  </p:clrMapOvr>
  <mc:AlternateContent xmlns:mc="http://schemas.openxmlformats.org/markup-compatibility/2006">
    <mc:Choice xmlns:p14="http://schemas.microsoft.com/office/powerpoint/2010/main" Requires="p14">
      <p:transition spd="slow" p14:dur="1600" advClick="0" advTm="20000">
        <p:blinds dir="vert"/>
        <p:sndAc>
          <p:stSnd>
            <p:snd r:embed="rId2" name="click.wav"/>
          </p:stSnd>
        </p:sndAc>
      </p:transition>
    </mc:Choice>
    <mc:Fallback>
      <p:transition spd="slow" advClick="0" advTm="20000">
        <p:blinds dir="vert"/>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518350"/>
            <a:ext cx="5364088" cy="4339650"/>
          </a:xfrm>
          <a:prstGeom prst="rect">
            <a:avLst/>
          </a:prstGeom>
        </p:spPr>
        <p:txBody>
          <a:bodyPr wrap="square">
            <a:spAutoFit/>
          </a:bodyPr>
          <a:lstStyle/>
          <a:p>
            <a:r>
              <a:rPr lang="es-ES" sz="1100" dirty="0"/>
              <a:t>AMENAZAS </a:t>
            </a:r>
          </a:p>
          <a:p>
            <a:endParaRPr lang="es-ES" sz="1100" dirty="0"/>
          </a:p>
          <a:p>
            <a:r>
              <a:rPr lang="es-ES" sz="1100" dirty="0"/>
              <a:t>-Una de las causas principales fue la caza de ejemplares. De hecho seguramente </a:t>
            </a:r>
            <a:r>
              <a:rPr lang="es-ES" sz="1100" dirty="0" smtClean="0"/>
              <a:t>ya </a:t>
            </a:r>
            <a:r>
              <a:rPr lang="es-ES" sz="1100" dirty="0"/>
              <a:t>población del Risco de </a:t>
            </a:r>
            <a:r>
              <a:rPr lang="es-ES" sz="1100" dirty="0" err="1"/>
              <a:t>Tibataje</a:t>
            </a:r>
            <a:r>
              <a:rPr lang="es-ES" sz="1100" dirty="0"/>
              <a:t> se salvó porque era solo conocida por cabreros de la zona. </a:t>
            </a:r>
          </a:p>
          <a:p>
            <a:endParaRPr lang="es-ES" sz="1100" dirty="0"/>
          </a:p>
          <a:p>
            <a:r>
              <a:rPr lang="es-ES" sz="1100" dirty="0"/>
              <a:t>-La llegada del hombre supuso el comienzo de la destrucción del bosque termófilo, hábitat de los lagartos gigantes, y la captura de lagartos para su consumo. </a:t>
            </a:r>
          </a:p>
          <a:p>
            <a:endParaRPr lang="es-ES" sz="1100" dirty="0"/>
          </a:p>
          <a:p>
            <a:r>
              <a:rPr lang="es-ES" sz="1100" dirty="0"/>
              <a:t>- La mayor amenaza es la depredación por parte de gatos (introducidos a principios del siglo XV) y posiblemente de perros y ratas. Se realizó control de gatos salvajes hasta el 2002, por lo que podría volver a convertirse en una seria amenaza. </a:t>
            </a:r>
          </a:p>
          <a:p>
            <a:endParaRPr lang="es-ES" sz="1100" dirty="0"/>
          </a:p>
          <a:p>
            <a:r>
              <a:rPr lang="es-ES" sz="1100" dirty="0"/>
              <a:t>-El hombre también llevó a la isla cabras y conejos, que compiten en su dieta con los lagartos gigantes (Nogales et al., 2006). </a:t>
            </a:r>
          </a:p>
          <a:p>
            <a:endParaRPr lang="es-ES" sz="1100" dirty="0"/>
          </a:p>
          <a:p>
            <a:r>
              <a:rPr lang="es-ES" sz="1100" dirty="0"/>
              <a:t>-El pequeño tamaño de la población superviviente y la reducida área que ocupa hacen que cualquier alteración del medio podrían causar la extinción (Mateo y Pérez-Mellado, 2002). </a:t>
            </a:r>
          </a:p>
          <a:p>
            <a:endParaRPr lang="es-ES" sz="1100" dirty="0"/>
          </a:p>
          <a:p>
            <a:r>
              <a:rPr lang="es-ES" sz="1100" dirty="0"/>
              <a:t>-Entre otras cosas se considera que su distribución está severamente fragmentada, y aunque no está sufriendo un declive continuado de población, solamente ha aumentado desde 2002. Sin embargo el declive podría volver a ocurrir porque el control de gatos cimarrones se detuvo en 2002 </a:t>
            </a:r>
          </a:p>
          <a:p>
            <a:endParaRPr lang="es-ES" sz="1200" dirty="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692696"/>
            <a:ext cx="3240360" cy="2080054"/>
          </a:xfrm>
          <a:prstGeom prst="rect">
            <a:avLst/>
          </a:prstGeom>
        </p:spPr>
      </p:pic>
      <p:sp>
        <p:nvSpPr>
          <p:cNvPr id="6" name="5 Rectángulo"/>
          <p:cNvSpPr/>
          <p:nvPr/>
        </p:nvSpPr>
        <p:spPr>
          <a:xfrm>
            <a:off x="-324544" y="48980"/>
            <a:ext cx="9624165"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Lagarto Gigante de El Hierro</a:t>
            </a:r>
            <a:endParaRPr lang="es-E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6 CuadroTexto"/>
          <p:cNvSpPr txBox="1"/>
          <p:nvPr/>
        </p:nvSpPr>
        <p:spPr>
          <a:xfrm>
            <a:off x="323528" y="908720"/>
            <a:ext cx="2358516" cy="646331"/>
          </a:xfrm>
          <a:prstGeom prst="rect">
            <a:avLst/>
          </a:prstGeom>
          <a:noFill/>
        </p:spPr>
        <p:txBody>
          <a:bodyPr wrap="square" rtlCol="0">
            <a:spAutoFit/>
          </a:bodyPr>
          <a:lstStyle/>
          <a:p>
            <a:r>
              <a:rPr lang="es-AR" dirty="0" smtClean="0"/>
              <a:t>Nombre científico: </a:t>
            </a:r>
            <a:endParaRPr lang="es-ES" dirty="0" smtClean="0"/>
          </a:p>
          <a:p>
            <a:r>
              <a:rPr lang="es-ES" dirty="0" smtClean="0"/>
              <a:t>(</a:t>
            </a:r>
            <a:r>
              <a:rPr lang="es-ES" dirty="0" err="1" smtClean="0"/>
              <a:t>Gallotia</a:t>
            </a:r>
            <a:r>
              <a:rPr lang="es-ES" dirty="0" smtClean="0"/>
              <a:t> </a:t>
            </a:r>
            <a:r>
              <a:rPr lang="es-ES" dirty="0" err="1" smtClean="0"/>
              <a:t>simonyi</a:t>
            </a:r>
            <a:r>
              <a:rPr lang="es-ES" dirty="0" smtClean="0"/>
              <a:t>)</a:t>
            </a:r>
            <a:endParaRPr lang="es-ES" dirty="0"/>
          </a:p>
        </p:txBody>
      </p:sp>
      <p:sp>
        <p:nvSpPr>
          <p:cNvPr id="8" name="7 CuadroTexto"/>
          <p:cNvSpPr txBox="1"/>
          <p:nvPr/>
        </p:nvSpPr>
        <p:spPr>
          <a:xfrm>
            <a:off x="6012160" y="2060848"/>
            <a:ext cx="3131840" cy="3801041"/>
          </a:xfrm>
          <a:prstGeom prst="rect">
            <a:avLst/>
          </a:prstGeom>
          <a:noFill/>
        </p:spPr>
        <p:txBody>
          <a:bodyPr wrap="square" rtlCol="0">
            <a:spAutoFit/>
          </a:bodyPr>
          <a:lstStyle/>
          <a:p>
            <a:r>
              <a:rPr lang="es-ES" sz="1400" dirty="0"/>
              <a:t>MEDIDAS DE CONSERVACIÓN </a:t>
            </a:r>
          </a:p>
          <a:p>
            <a:endParaRPr lang="es-ES" dirty="0"/>
          </a:p>
          <a:p>
            <a:r>
              <a:rPr lang="es-ES" sz="1100" dirty="0"/>
              <a:t>Está incluida en el Convenio de Berna (Anexo II) y </a:t>
            </a:r>
            <a:r>
              <a:rPr lang="es-ES" sz="1100" dirty="0" err="1" smtClean="0"/>
              <a:t>eºn</a:t>
            </a:r>
            <a:r>
              <a:rPr lang="es-ES" sz="1100" dirty="0" smtClean="0"/>
              <a:t> </a:t>
            </a:r>
            <a:r>
              <a:rPr lang="es-ES" sz="1100" dirty="0"/>
              <a:t>la Directiva Hábitat (Anexos II y IV). La IUCN a nivel mundial la incluye en las especies en peligro crítico de extinción. </a:t>
            </a:r>
          </a:p>
          <a:p>
            <a:endParaRPr lang="es-ES" sz="1100" dirty="0"/>
          </a:p>
          <a:p>
            <a:r>
              <a:rPr lang="es-ES" sz="1100" dirty="0"/>
              <a:t>-Protección del hábitat : En 1.994 se declara oficial la Reserva Natural Integral de Los Roques de </a:t>
            </a:r>
            <a:r>
              <a:rPr lang="es-ES" sz="1100" dirty="0" err="1"/>
              <a:t>Salmor</a:t>
            </a:r>
            <a:r>
              <a:rPr lang="es-ES" sz="1100" dirty="0"/>
              <a:t> y la Reserva Natural Especial de </a:t>
            </a:r>
            <a:r>
              <a:rPr lang="es-ES" sz="1100" dirty="0" err="1"/>
              <a:t>Tibataje</a:t>
            </a:r>
            <a:r>
              <a:rPr lang="es-ES" sz="1100" dirty="0"/>
              <a:t>, que comprende todo el crestón norte del Valle de El Golfo, incluida </a:t>
            </a:r>
            <a:r>
              <a:rPr lang="es-ES" sz="1100" dirty="0" err="1"/>
              <a:t>Gorreta</a:t>
            </a:r>
            <a:r>
              <a:rPr lang="es-ES" sz="1100" dirty="0"/>
              <a:t>. </a:t>
            </a:r>
          </a:p>
          <a:p>
            <a:endParaRPr lang="es-ES" sz="1100" dirty="0"/>
          </a:p>
          <a:p>
            <a:r>
              <a:rPr lang="es-ES" sz="1100" dirty="0"/>
              <a:t>-Plan de Recuperación del lagarto gigante de El Hierro: Establecido en 1985 para garantizar la supervivencia de la población natural, establecer el programa de cría en cautividad, reintroducir la especie en distintos puntos de la isla e integrar el plan en la vida socio-económica de la isla (Machado, 1985).</a:t>
            </a:r>
          </a:p>
        </p:txBody>
      </p:sp>
    </p:spTree>
    <p:extLst>
      <p:ext uri="{BB962C8B-B14F-4D97-AF65-F5344CB8AC3E}">
        <p14:creationId xmlns:p14="http://schemas.microsoft.com/office/powerpoint/2010/main" val="1135406145"/>
      </p:ext>
    </p:extLst>
  </p:cSld>
  <p:clrMapOvr>
    <a:masterClrMapping/>
  </p:clrMapOvr>
  <mc:AlternateContent xmlns:mc="http://schemas.openxmlformats.org/markup-compatibility/2006">
    <mc:Choice xmlns:p14="http://schemas.microsoft.com/office/powerpoint/2010/main" Requires="p14">
      <p:transition spd="slow" p14:dur="3400" advClick="0" advTm="20000">
        <p14:reveal/>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ppt_w</p:attrName>
                                        </p:attrNameLst>
                                      </p:cBhvr>
                                      <p:tavLst>
                                        <p:tav tm="0" fmla="#ppt_w*sin(2.5*pi*$)">
                                          <p:val>
                                            <p:fltVal val="0"/>
                                          </p:val>
                                        </p:tav>
                                        <p:tav tm="100000">
                                          <p:val>
                                            <p:fltVal val="1"/>
                                          </p:val>
                                        </p:tav>
                                      </p:tavLst>
                                    </p:anim>
                                    <p:anim calcmode="lin" valueType="num">
                                      <p:cBhvr>
                                        <p:cTn id="3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88640"/>
            <a:ext cx="7686720" cy="1754326"/>
          </a:xfrm>
          <a:prstGeom prst="rect">
            <a:avLst/>
          </a:prstGeom>
          <a:noFill/>
        </p:spPr>
        <p:txBody>
          <a:bodyPr wrap="none" lIns="91440" tIns="45720" rIns="91440" bIns="45720">
            <a:spAutoFit/>
          </a:bodyPr>
          <a:lstStyle/>
          <a:p>
            <a:pPr algn="ctr"/>
            <a:r>
              <a:rPr lang="es-A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Animales en extinción </a:t>
            </a:r>
          </a:p>
          <a:p>
            <a:pPr algn="ctr"/>
            <a:r>
              <a:rPr lang="es-AR"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 Argentina</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352382124"/>
      </p:ext>
    </p:extLst>
  </p:cSld>
  <p:clrMapOvr>
    <a:masterClrMapping/>
  </p:clrMapOvr>
  <mc:AlternateContent xmlns:mc="http://schemas.openxmlformats.org/markup-compatibility/2006">
    <mc:Choice xmlns:p14="http://schemas.microsoft.com/office/powerpoint/2010/main" Requires="p14">
      <p:transition spd="slow" p14:dur="3900" advClick="0" advTm="10000">
        <p14:glitter pattern="hexagon"/>
        <p:sndAc>
          <p:stSnd>
            <p:snd r:embed="rId2" name="bomb.wav"/>
          </p:stSnd>
        </p:sndAc>
      </p:transition>
    </mc:Choice>
    <mc:Fallback>
      <p:transition spd="slow" advClick="0" advTm="10000">
        <p:fade/>
        <p:sndAc>
          <p:stSnd>
            <p:snd r:embed="rId2"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767" y="2195185"/>
            <a:ext cx="3670663" cy="4662815"/>
          </a:xfrm>
          <a:prstGeom prst="rect">
            <a:avLst/>
          </a:prstGeom>
        </p:spPr>
        <p:txBody>
          <a:bodyPr wrap="square">
            <a:spAutoFit/>
          </a:bodyPr>
          <a:lstStyle/>
          <a:p>
            <a:r>
              <a:rPr lang="es-ES" sz="1100" dirty="0"/>
              <a:t>AMENAZAS </a:t>
            </a:r>
          </a:p>
          <a:p>
            <a:endParaRPr lang="es-ES" sz="1100" dirty="0"/>
          </a:p>
          <a:p>
            <a:r>
              <a:rPr lang="es-ES" sz="1100" dirty="0"/>
              <a:t>Han estado amenazados durante años por las actividades humanas, incluyendo la tala, la caza, las tareas de pastoreo de ganado vacuno y caprino, la minería y la extracción de leña. Por todo ello, y debido al fuerte descenso en pocos años, pese a las actuales medidas de conservación la población está sumida en un continuo declive. Según </a:t>
            </a:r>
            <a:r>
              <a:rPr lang="es-ES" sz="1100" dirty="0" smtClean="0"/>
              <a:t>Jiménez </a:t>
            </a:r>
            <a:r>
              <a:rPr lang="es-ES" sz="1100" dirty="0"/>
              <a:t>(1996), podemos explicar su continuo declive actual con esta lista: </a:t>
            </a:r>
          </a:p>
          <a:p>
            <a:r>
              <a:rPr lang="es-ES" sz="1100" dirty="0"/>
              <a:t>1.Actualmente quedan tan pocos ejemplares, que están por debajo de la población mínima viable, es decir, no hay suficientes ejemplares como para que las poblaciones se mantengan por mucho tiempo. Para que nos hagamos una idea, decir que si por ejemplo quedan 10 ejemplares en una zona muy grande, no se encuentran y no se reproducen? este sería un ejemplo que puede suceder en una población no viable. </a:t>
            </a:r>
          </a:p>
          <a:p>
            <a:r>
              <a:rPr lang="es-ES" sz="1100" dirty="0"/>
              <a:t>2.La depredación por parte de los zorros ha aumentado en los últimos años, seguramente porque también están escaseando otras presas habituales para el zorro. </a:t>
            </a:r>
          </a:p>
          <a:p>
            <a:r>
              <a:rPr lang="es-ES" sz="1100" dirty="0"/>
              <a:t>3.En los últimos tiempos, la disminución se ve agravada por cambios tanto abióticos como bióticos </a:t>
            </a:r>
          </a:p>
          <a:p>
            <a:r>
              <a:rPr lang="es-ES" sz="1100" dirty="0"/>
              <a:t>4.Muchas especies aumentan y disminuyen sus poblaciones en ciclos (aumentan mucho y disminuyen mucho, vuelven a aumentar?); podría ser que estuvieran en una etapa de descenso de su población </a:t>
            </a:r>
          </a:p>
        </p:txBody>
      </p:sp>
      <p:sp>
        <p:nvSpPr>
          <p:cNvPr id="3" name="2 Rectángulo"/>
          <p:cNvSpPr/>
          <p:nvPr/>
        </p:nvSpPr>
        <p:spPr>
          <a:xfrm>
            <a:off x="3635896" y="2492896"/>
            <a:ext cx="4572000" cy="4493538"/>
          </a:xfrm>
          <a:prstGeom prst="rect">
            <a:avLst/>
          </a:prstGeom>
        </p:spPr>
        <p:txBody>
          <a:bodyPr>
            <a:spAutoFit/>
          </a:bodyPr>
          <a:lstStyle/>
          <a:p>
            <a:r>
              <a:rPr lang="es-ES" sz="1100" dirty="0"/>
              <a:t>MEDIDAS DE CONSERVACIÓN </a:t>
            </a:r>
          </a:p>
          <a:p>
            <a:endParaRPr lang="es-ES" sz="1100" dirty="0"/>
          </a:p>
          <a:p>
            <a:r>
              <a:rPr lang="es-ES" sz="1100" dirty="0"/>
              <a:t>Además de su clasificación mundial por la IUCN, también está clasificado en Chile en riesgo, con la 2ª más alta prioridad de conservación entre los mamíferos chilenos. </a:t>
            </a:r>
          </a:p>
          <a:p>
            <a:endParaRPr lang="es-ES" sz="1100" dirty="0"/>
          </a:p>
          <a:p>
            <a:r>
              <a:rPr lang="es-ES" sz="1100" dirty="0"/>
              <a:t>La legislación protectora de esta especie tuvo sus comienzos en 1929; a pesar de que ya son muchos años de la misma, no ha sido eficientemente aplicada hasta la creación de la Reserva Nacional Las Chinchillas en </a:t>
            </a:r>
            <a:r>
              <a:rPr lang="es-ES" sz="1100" dirty="0" err="1"/>
              <a:t>Auco</a:t>
            </a:r>
            <a:r>
              <a:rPr lang="es-ES" sz="1100" dirty="0"/>
              <a:t>, Chile, en 1983. </a:t>
            </a:r>
          </a:p>
          <a:p>
            <a:endParaRPr lang="es-ES" sz="1100" dirty="0"/>
          </a:p>
          <a:p>
            <a:r>
              <a:rPr lang="es-ES" sz="1100" dirty="0"/>
              <a:t>Además, se encuentra incluida en el Apéndice I del CITES desde 1977. </a:t>
            </a:r>
          </a:p>
          <a:p>
            <a:endParaRPr lang="es-ES" sz="1100" dirty="0"/>
          </a:p>
          <a:p>
            <a:r>
              <a:rPr lang="es-ES" sz="1100" dirty="0"/>
              <a:t>La reintroducción de ejemplares también se ha intentado, pero hay que tener cuidado: La cría en cautiverio se inició en 1885 en Santiago (Chile) y nació la primera camada en 1896. En 1923 once animales fueron llevados de Potrerillos a California (EEUU) donde se inició desde entonces la moda de su cría en todo el mundo. Ahora hay que tener cuidado a la hora de pensar en la reintroducción, ya que hay aproximadamente una docena de mutaciones que han producido los pelajes de otros colores y que deberían de evitarse a la hora de reintroducir, si lo que queremos es conservar a la especie original. Además, es necesaria una aclimatación de los ejemplares antes de soltarlos, ya que algunas sueltas no han tenido el éxito esperado por falta de la misma </a:t>
            </a:r>
          </a:p>
        </p:txBody>
      </p:sp>
      <p:sp>
        <p:nvSpPr>
          <p:cNvPr id="4" name="3 Rectángulo"/>
          <p:cNvSpPr/>
          <p:nvPr/>
        </p:nvSpPr>
        <p:spPr>
          <a:xfrm>
            <a:off x="467544" y="41255"/>
            <a:ext cx="7917552" cy="923330"/>
          </a:xfrm>
          <a:prstGeom prst="rect">
            <a:avLst/>
          </a:prstGeom>
          <a:noFill/>
        </p:spPr>
        <p:txBody>
          <a:bodyPr wrap="none" lIns="91440" tIns="45720" rIns="91440" bIns="45720">
            <a:spAutoFit/>
          </a:bodyPr>
          <a:lstStyle/>
          <a:p>
            <a:pPr algn="ctr"/>
            <a:r>
              <a:rPr lang="es-E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Chinchilla de cola larga</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4 Rectángulo"/>
          <p:cNvSpPr/>
          <p:nvPr/>
        </p:nvSpPr>
        <p:spPr>
          <a:xfrm>
            <a:off x="6588224" y="1556792"/>
            <a:ext cx="2223686" cy="646331"/>
          </a:xfrm>
          <a:prstGeom prst="rect">
            <a:avLst/>
          </a:prstGeom>
        </p:spPr>
        <p:txBody>
          <a:bodyPr wrap="none">
            <a:spAutoFit/>
          </a:bodyPr>
          <a:lstStyle/>
          <a:p>
            <a:r>
              <a:rPr lang="es-AR" dirty="0" smtClean="0"/>
              <a:t>Nombre científico: </a:t>
            </a:r>
            <a:endParaRPr lang="es-ES" dirty="0" smtClean="0"/>
          </a:p>
          <a:p>
            <a:r>
              <a:rPr lang="es-ES" dirty="0" smtClean="0"/>
              <a:t>(</a:t>
            </a:r>
            <a:r>
              <a:rPr lang="es-ES" dirty="0"/>
              <a:t>Chinchilla </a:t>
            </a:r>
            <a:r>
              <a:rPr lang="es-ES" dirty="0" err="1"/>
              <a:t>lanigera</a:t>
            </a:r>
            <a:r>
              <a:rPr lang="es-ES" dirty="0"/>
              <a:t>)</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128" y="964585"/>
            <a:ext cx="2462800" cy="1438275"/>
          </a:xfrm>
          <a:prstGeom prst="rect">
            <a:avLst/>
          </a:prstGeom>
        </p:spPr>
      </p:pic>
    </p:spTree>
    <p:extLst>
      <p:ext uri="{BB962C8B-B14F-4D97-AF65-F5344CB8AC3E}">
        <p14:creationId xmlns:p14="http://schemas.microsoft.com/office/powerpoint/2010/main" val="2368514752"/>
      </p:ext>
    </p:extLst>
  </p:cSld>
  <p:clrMapOvr>
    <a:masterClrMapping/>
  </p:clrMapOvr>
  <mc:AlternateContent xmlns:mc="http://schemas.openxmlformats.org/markup-compatibility/2006">
    <mc:Choice xmlns:p14="http://schemas.microsoft.com/office/powerpoint/2010/main" Requires="p14">
      <p:transition spd="slow" p14:dur="4000" advClick="0" advTm="20000">
        <p14:vortex dir="r"/>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80">
                                          <p:stCondLst>
                                            <p:cond delay="0"/>
                                          </p:stCondLst>
                                        </p:cTn>
                                        <p:tgtEl>
                                          <p:spTgt spid="3"/>
                                        </p:tgtEl>
                                      </p:cBhvr>
                                    </p:animEffect>
                                    <p:anim calcmode="lin" valueType="num">
                                      <p:cBhvr>
                                        <p:cTn id="3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gtEl>
                                      </p:cBhvr>
                                      <p:to x="100000" y="60000"/>
                                    </p:animScale>
                                    <p:animScale>
                                      <p:cBhvr>
                                        <p:cTn id="42" dur="166" decel="50000">
                                          <p:stCondLst>
                                            <p:cond delay="676"/>
                                          </p:stCondLst>
                                        </p:cTn>
                                        <p:tgtEl>
                                          <p:spTgt spid="3"/>
                                        </p:tgtEl>
                                      </p:cBhvr>
                                      <p:to x="100000" y="100000"/>
                                    </p:animScale>
                                    <p:animScale>
                                      <p:cBhvr>
                                        <p:cTn id="43" dur="26">
                                          <p:stCondLst>
                                            <p:cond delay="1312"/>
                                          </p:stCondLst>
                                        </p:cTn>
                                        <p:tgtEl>
                                          <p:spTgt spid="3"/>
                                        </p:tgtEl>
                                      </p:cBhvr>
                                      <p:to x="100000" y="80000"/>
                                    </p:animScale>
                                    <p:animScale>
                                      <p:cBhvr>
                                        <p:cTn id="44" dur="166" decel="50000">
                                          <p:stCondLst>
                                            <p:cond delay="1338"/>
                                          </p:stCondLst>
                                        </p:cTn>
                                        <p:tgtEl>
                                          <p:spTgt spid="3"/>
                                        </p:tgtEl>
                                      </p:cBhvr>
                                      <p:to x="100000" y="100000"/>
                                    </p:animScale>
                                    <p:animScale>
                                      <p:cBhvr>
                                        <p:cTn id="45" dur="26">
                                          <p:stCondLst>
                                            <p:cond delay="1642"/>
                                          </p:stCondLst>
                                        </p:cTn>
                                        <p:tgtEl>
                                          <p:spTgt spid="3"/>
                                        </p:tgtEl>
                                      </p:cBhvr>
                                      <p:to x="100000" y="90000"/>
                                    </p:animScale>
                                    <p:animScale>
                                      <p:cBhvr>
                                        <p:cTn id="46" dur="166" decel="50000">
                                          <p:stCondLst>
                                            <p:cond delay="1668"/>
                                          </p:stCondLst>
                                        </p:cTn>
                                        <p:tgtEl>
                                          <p:spTgt spid="3"/>
                                        </p:tgtEl>
                                      </p:cBhvr>
                                      <p:to x="100000" y="100000"/>
                                    </p:animScale>
                                    <p:animScale>
                                      <p:cBhvr>
                                        <p:cTn id="47" dur="26">
                                          <p:stCondLst>
                                            <p:cond delay="1808"/>
                                          </p:stCondLst>
                                        </p:cTn>
                                        <p:tgtEl>
                                          <p:spTgt spid="3"/>
                                        </p:tgtEl>
                                      </p:cBhvr>
                                      <p:to x="100000" y="95000"/>
                                    </p:animScale>
                                    <p:animScale>
                                      <p:cBhvr>
                                        <p:cTn id="48" dur="166" decel="50000">
                                          <p:stCondLst>
                                            <p:cond delay="1834"/>
                                          </p:stCondLst>
                                        </p:cTn>
                                        <p:tgtEl>
                                          <p:spTgt spid="3"/>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87" y="3068960"/>
            <a:ext cx="2520280" cy="3570208"/>
          </a:xfrm>
          <a:prstGeom prst="rect">
            <a:avLst/>
          </a:prstGeom>
          <a:noFill/>
        </p:spPr>
        <p:txBody>
          <a:bodyPr wrap="square" rtlCol="0">
            <a:spAutoFit/>
          </a:bodyPr>
          <a:lstStyle/>
          <a:p>
            <a:r>
              <a:rPr lang="es-ES" dirty="0"/>
              <a:t>AMENAZAS </a:t>
            </a:r>
          </a:p>
          <a:p>
            <a:r>
              <a:rPr lang="es-ES" sz="1600" dirty="0" smtClean="0"/>
              <a:t>Tras </a:t>
            </a:r>
            <a:r>
              <a:rPr lang="es-ES" sz="1600" dirty="0"/>
              <a:t>la Segunda Guerra Mundial, la caza se centraba principalmente en las crías debido al gran valor de su piel, aunque se mataba también a muchas madres que intentaban defender a sus crías. El calentamiento global también puede afectar a algunas especies de las que se alimentan </a:t>
            </a:r>
          </a:p>
        </p:txBody>
      </p:sp>
      <p:sp>
        <p:nvSpPr>
          <p:cNvPr id="4" name="3 CuadroTexto"/>
          <p:cNvSpPr txBox="1"/>
          <p:nvPr/>
        </p:nvSpPr>
        <p:spPr>
          <a:xfrm>
            <a:off x="5076056" y="2668850"/>
            <a:ext cx="2880320" cy="3970318"/>
          </a:xfrm>
          <a:prstGeom prst="rect">
            <a:avLst/>
          </a:prstGeom>
          <a:noFill/>
        </p:spPr>
        <p:txBody>
          <a:bodyPr wrap="square" rtlCol="0">
            <a:spAutoFit/>
          </a:bodyPr>
          <a:lstStyle/>
          <a:p>
            <a:r>
              <a:rPr lang="es-ES" dirty="0"/>
              <a:t>MEDIDAS DE CONSERVACIÓN </a:t>
            </a:r>
            <a:endParaRPr lang="es-ES" dirty="0" smtClean="0"/>
          </a:p>
          <a:p>
            <a:r>
              <a:rPr lang="es-ES" sz="1200" dirty="0"/>
              <a:t>En 1983, la presión de las personas llevó a que en Europa se prohibiera la importación de productos derivados de estas focas, y en Canadá se prohibió su caza comercial en 1987. Desgraciadamente, la caza ilegal ha continuado. Las autoridades canadienses incautaron 22846 focas muertas en la cacería en 1996. Además hay gente que quiere que se levante la prohibición de caza. </a:t>
            </a:r>
          </a:p>
          <a:p>
            <a:r>
              <a:rPr lang="es-ES" sz="1200" dirty="0" smtClean="0"/>
              <a:t>Su </a:t>
            </a:r>
            <a:r>
              <a:rPr lang="es-ES" sz="1200" dirty="0"/>
              <a:t>caza comercial está prohibida en e Golfo de San Lorenzo (desde 1972) y en el Estrecho de Davis, aunque en otros lugares siguen siendo cazadas. Además, a la especie se le ha protegido en el Estrecho de Dinamarca durante su época de muda desde 1961. </a:t>
            </a:r>
          </a:p>
        </p:txBody>
      </p:sp>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l="1703" t="2385" r="2182" b="4851"/>
          <a:stretch/>
        </p:blipFill>
        <p:spPr>
          <a:xfrm>
            <a:off x="13387" y="764704"/>
            <a:ext cx="3489537" cy="2090218"/>
          </a:xfrm>
          <a:prstGeom prst="rect">
            <a:avLst/>
          </a:prstGeom>
        </p:spPr>
      </p:pic>
      <p:sp>
        <p:nvSpPr>
          <p:cNvPr id="7" name="6 Rectángulo"/>
          <p:cNvSpPr/>
          <p:nvPr/>
        </p:nvSpPr>
        <p:spPr>
          <a:xfrm>
            <a:off x="3549780" y="476672"/>
            <a:ext cx="5070619"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Foca de Casco</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7 Rectángulo"/>
          <p:cNvSpPr/>
          <p:nvPr/>
        </p:nvSpPr>
        <p:spPr>
          <a:xfrm>
            <a:off x="4816845" y="1598293"/>
            <a:ext cx="2501517" cy="646331"/>
          </a:xfrm>
          <a:prstGeom prst="rect">
            <a:avLst/>
          </a:prstGeom>
        </p:spPr>
        <p:txBody>
          <a:bodyPr wrap="square">
            <a:spAutoFit/>
          </a:bodyPr>
          <a:lstStyle/>
          <a:p>
            <a:r>
              <a:rPr lang="es-AR" dirty="0" smtClean="0"/>
              <a:t>Nombre científico:</a:t>
            </a:r>
            <a:endParaRPr lang="es-ES" dirty="0" smtClean="0"/>
          </a:p>
          <a:p>
            <a:r>
              <a:rPr lang="es-ES" dirty="0" smtClean="0"/>
              <a:t>(</a:t>
            </a:r>
            <a:r>
              <a:rPr lang="es-ES" dirty="0" err="1"/>
              <a:t>Cystophora</a:t>
            </a:r>
            <a:r>
              <a:rPr lang="es-ES" dirty="0"/>
              <a:t> </a:t>
            </a:r>
            <a:r>
              <a:rPr lang="es-ES" dirty="0" err="1"/>
              <a:t>cristata</a:t>
            </a:r>
            <a:r>
              <a:rPr lang="es-ES" dirty="0"/>
              <a:t>)</a:t>
            </a:r>
          </a:p>
        </p:txBody>
      </p:sp>
    </p:spTree>
    <p:extLst>
      <p:ext uri="{BB962C8B-B14F-4D97-AF65-F5344CB8AC3E}">
        <p14:creationId xmlns:p14="http://schemas.microsoft.com/office/powerpoint/2010/main" val="1703562514"/>
      </p:ext>
    </p:extLst>
  </p:cSld>
  <p:clrMapOvr>
    <a:masterClrMapping/>
  </p:clrMapOvr>
  <mc:AlternateContent xmlns:mc="http://schemas.openxmlformats.org/markup-compatibility/2006">
    <mc:Choice xmlns:p14="http://schemas.microsoft.com/office/powerpoint/2010/main" Requires="p14">
      <p:transition spd="slow" p14:dur="1400" advClick="0" advTm="20000">
        <p14:doors dir="vert"/>
        <p:sndAc>
          <p:stSnd>
            <p:snd r:embed="rId2" name="click.wav"/>
          </p:stSnd>
        </p:sndAc>
      </p:transition>
    </mc:Choice>
    <mc:Fallback>
      <p:transition spd="slow" advClick="0" advTm="20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235</TotalTime>
  <Words>4509</Words>
  <Application>Microsoft Office PowerPoint</Application>
  <PresentationFormat>Presentación en pantalla (4:3)</PresentationFormat>
  <Paragraphs>267</Paragraphs>
  <Slides>18</Slides>
  <Notes>0</Notes>
  <HiddenSlides>0</HiddenSlides>
  <MMClips>1</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Técnico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Animales en extinción</dc:title>
  <dc:creator>pc15</dc:creator>
  <cp:lastModifiedBy>pc15</cp:lastModifiedBy>
  <cp:revision>29</cp:revision>
  <dcterms:created xsi:type="dcterms:W3CDTF">2015-07-31T13:13:15Z</dcterms:created>
  <dcterms:modified xsi:type="dcterms:W3CDTF">2015-11-06T13:20:47Z</dcterms:modified>
</cp:coreProperties>
</file>