
<file path=[Content_Types].xml><?xml version="1.0" encoding="utf-8"?>
<Types xmlns="http://schemas.openxmlformats.org/package/2006/content-types">
  <Default Extension="bin" ContentType="audio/unknown"/>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1560"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93F8230E-B942-4BA7-9015-1461B62AA64D}" type="datetimeFigureOut">
              <a:rPr lang="es-ES" smtClean="0"/>
              <a:t>23/10/2015</a:t>
            </a:fld>
            <a:endParaRPr lang="es-ES"/>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ES"/>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D474522E-2A3A-480D-B3A1-14CE92C14C4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Bruno Mars -When I was your man (lyrics).mp3"/>
          </p:stSnd>
        </p:sndAc>
      </p:transition>
    </mc:Choice>
    <mc:Fallback xmlns="">
      <p:transition spd="slow">
        <p:fade/>
        <p:sndAc>
          <p:stSnd>
            <p:snd r:embed="rId3" name="Bruno Mars -When I was your man (lyrics).mp3"/>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3F8230E-B942-4BA7-9015-1461B62AA64D}" type="datetimeFigureOut">
              <a:rPr lang="es-ES" smtClean="0"/>
              <a:t>23/10/2015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474522E-2A3A-480D-B3A1-14CE92C14C4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Bruno Mars -When I was your man (lyrics).mp3"/>
          </p:stSnd>
        </p:sndAc>
      </p:transition>
    </mc:Choice>
    <mc:Fallback xmlns="">
      <p:transition spd="slow">
        <p:fade/>
        <p:sndAc>
          <p:stSnd>
            <p:snd r:embed="rId3" name="Bruno Mars -When I was your man (lyrics).mp3"/>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3F8230E-B942-4BA7-9015-1461B62AA64D}" type="datetimeFigureOut">
              <a:rPr lang="es-ES" smtClean="0"/>
              <a:t>23/10/2015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474522E-2A3A-480D-B3A1-14CE92C14C4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Bruno Mars -When I was your man (lyrics).mp3"/>
          </p:stSnd>
        </p:sndAc>
      </p:transition>
    </mc:Choice>
    <mc:Fallback xmlns="">
      <p:transition spd="slow">
        <p:fade/>
        <p:sndAc>
          <p:stSnd>
            <p:snd r:embed="rId3" name="Bruno Mars -When I was your man (lyrics).mp3"/>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93F8230E-B942-4BA7-9015-1461B62AA64D}" type="datetimeFigureOut">
              <a:rPr lang="es-ES" smtClean="0"/>
              <a:t>23/10/2015</a:t>
            </a:fld>
            <a:endParaRPr lang="es-ES"/>
          </a:p>
        </p:txBody>
      </p:sp>
      <p:sp>
        <p:nvSpPr>
          <p:cNvPr id="5" name="4 Marcador de pie de página"/>
          <p:cNvSpPr>
            <a:spLocks noGrp="1"/>
          </p:cNvSpPr>
          <p:nvPr>
            <p:ph type="ftr" sz="quarter" idx="11"/>
          </p:nvPr>
        </p:nvSpPr>
        <p:spPr>
          <a:xfrm>
            <a:off x="457200" y="6480969"/>
            <a:ext cx="4260056" cy="300831"/>
          </a:xfrm>
        </p:spPr>
        <p:txBody>
          <a:bodyPr/>
          <a:lstStyle/>
          <a:p>
            <a:endParaRPr lang="es-ES"/>
          </a:p>
        </p:txBody>
      </p:sp>
      <p:sp>
        <p:nvSpPr>
          <p:cNvPr id="6" name="5 Marcador de número de diapositiva"/>
          <p:cNvSpPr>
            <a:spLocks noGrp="1"/>
          </p:cNvSpPr>
          <p:nvPr>
            <p:ph type="sldNum" sz="quarter" idx="12"/>
          </p:nvPr>
        </p:nvSpPr>
        <p:spPr/>
        <p:txBody>
          <a:bodyPr/>
          <a:lstStyle/>
          <a:p>
            <a:fld id="{D474522E-2A3A-480D-B3A1-14CE92C14C4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Bruno Mars -When I was your man (lyrics).mp3"/>
          </p:stSnd>
        </p:sndAc>
      </p:transition>
    </mc:Choice>
    <mc:Fallback xmlns="">
      <p:transition spd="slow">
        <p:fade/>
        <p:sndAc>
          <p:stSnd>
            <p:snd r:embed="rId3" name="Bruno Mars -When I was your man (lyrics).mp3"/>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93F8230E-B942-4BA7-9015-1461B62AA64D}" type="datetimeFigureOut">
              <a:rPr lang="es-ES" smtClean="0"/>
              <a:t>23/10/2015</a:t>
            </a:fld>
            <a:endParaRPr lang="es-ES"/>
          </a:p>
        </p:txBody>
      </p:sp>
      <p:sp>
        <p:nvSpPr>
          <p:cNvPr id="5" name="4 Marcador de pie de página"/>
          <p:cNvSpPr>
            <a:spLocks noGrp="1"/>
          </p:cNvSpPr>
          <p:nvPr>
            <p:ph type="ftr" sz="quarter" idx="11"/>
          </p:nvPr>
        </p:nvSpPr>
        <p:spPr>
          <a:xfrm>
            <a:off x="2619376" y="6480969"/>
            <a:ext cx="4260056" cy="300831"/>
          </a:xfrm>
        </p:spPr>
        <p:txBody>
          <a:bodyPr/>
          <a:lstStyle/>
          <a:p>
            <a:endParaRPr lang="es-ES"/>
          </a:p>
        </p:txBody>
      </p:sp>
      <p:sp>
        <p:nvSpPr>
          <p:cNvPr id="6" name="5 Marcador de número de diapositiva"/>
          <p:cNvSpPr>
            <a:spLocks noGrp="1"/>
          </p:cNvSpPr>
          <p:nvPr>
            <p:ph type="sldNum" sz="quarter" idx="12"/>
          </p:nvPr>
        </p:nvSpPr>
        <p:spPr>
          <a:xfrm>
            <a:off x="8451056" y="809624"/>
            <a:ext cx="502920" cy="300831"/>
          </a:xfrm>
        </p:spPr>
        <p:txBody>
          <a:bodyPr/>
          <a:lstStyle/>
          <a:p>
            <a:fld id="{D474522E-2A3A-480D-B3A1-14CE92C14C46}" type="slidenum">
              <a:rPr lang="es-ES" smtClean="0"/>
              <a:t>‹Nº›</a:t>
            </a:fld>
            <a:endParaRPr lang="es-ES"/>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sndAc>
          <p:stSnd>
            <p:snd r:embed="rId1" name="Bruno Mars -When I was your man (lyrics).mp3"/>
          </p:stSnd>
        </p:sndAc>
      </p:transition>
    </mc:Choice>
    <mc:Fallback xmlns="">
      <p:transition spd="slow">
        <p:fade/>
        <p:sndAc>
          <p:stSnd>
            <p:snd r:embed="rId3" name="Bruno Mars -When I was your man (lyrics).mp3"/>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93F8230E-B942-4BA7-9015-1461B62AA64D}" type="datetimeFigureOut">
              <a:rPr lang="es-ES" smtClean="0"/>
              <a:t>23/10/2015</a:t>
            </a:fld>
            <a:endParaRPr lang="es-ES"/>
          </a:p>
        </p:txBody>
      </p:sp>
      <p:sp>
        <p:nvSpPr>
          <p:cNvPr id="6" name="5 Marcador de pie de página"/>
          <p:cNvSpPr>
            <a:spLocks noGrp="1"/>
          </p:cNvSpPr>
          <p:nvPr>
            <p:ph type="ftr" sz="quarter" idx="11"/>
          </p:nvPr>
        </p:nvSpPr>
        <p:spPr>
          <a:xfrm>
            <a:off x="457200" y="6480969"/>
            <a:ext cx="4260056" cy="301752"/>
          </a:xfrm>
        </p:spPr>
        <p:txBody>
          <a:bodyPr/>
          <a:lstStyle/>
          <a:p>
            <a:endParaRPr lang="es-ES"/>
          </a:p>
        </p:txBody>
      </p:sp>
      <p:sp>
        <p:nvSpPr>
          <p:cNvPr id="7" name="6 Marcador de número de diapositiva"/>
          <p:cNvSpPr>
            <a:spLocks noGrp="1"/>
          </p:cNvSpPr>
          <p:nvPr>
            <p:ph type="sldNum" sz="quarter" idx="12"/>
          </p:nvPr>
        </p:nvSpPr>
        <p:spPr>
          <a:xfrm>
            <a:off x="7589520" y="6480969"/>
            <a:ext cx="502920" cy="301752"/>
          </a:xfrm>
        </p:spPr>
        <p:txBody>
          <a:bodyPr/>
          <a:lstStyle/>
          <a:p>
            <a:fld id="{D474522E-2A3A-480D-B3A1-14CE92C14C4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Bruno Mars -When I was your man (lyrics).mp3"/>
          </p:stSnd>
        </p:sndAc>
      </p:transition>
    </mc:Choice>
    <mc:Fallback xmlns="">
      <p:transition spd="slow">
        <p:fade/>
        <p:sndAc>
          <p:stSnd>
            <p:snd r:embed="rId3" name="Bruno Mars -When I was your man (lyrics).mp3"/>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93F8230E-B942-4BA7-9015-1461B62AA64D}" type="datetimeFigureOut">
              <a:rPr lang="es-ES" smtClean="0"/>
              <a:t>23/10/2015</a:t>
            </a:fld>
            <a:endParaRPr lang="es-ES"/>
          </a:p>
        </p:txBody>
      </p:sp>
      <p:sp>
        <p:nvSpPr>
          <p:cNvPr id="8" name="7 Marcador de pie de página"/>
          <p:cNvSpPr>
            <a:spLocks noGrp="1"/>
          </p:cNvSpPr>
          <p:nvPr>
            <p:ph type="ftr" sz="quarter" idx="11"/>
          </p:nvPr>
        </p:nvSpPr>
        <p:spPr>
          <a:xfrm>
            <a:off x="457200" y="6480969"/>
            <a:ext cx="4261104" cy="301752"/>
          </a:xfrm>
        </p:spPr>
        <p:txBody>
          <a:bodyPr/>
          <a:lstStyle/>
          <a:p>
            <a:endParaRPr lang="es-ES"/>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D474522E-2A3A-480D-B3A1-14CE92C14C46}"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sndAc>
          <p:stSnd>
            <p:snd r:embed="rId1" name="Bruno Mars -When I was your man (lyrics).mp3"/>
          </p:stSnd>
        </p:sndAc>
      </p:transition>
    </mc:Choice>
    <mc:Fallback xmlns="">
      <p:transition spd="slow">
        <p:fade/>
        <p:sndAc>
          <p:stSnd>
            <p:snd r:embed="rId3" name="Bruno Mars -When I was your man (lyrics).mp3"/>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93F8230E-B942-4BA7-9015-1461B62AA64D}" type="datetimeFigureOut">
              <a:rPr lang="es-ES" smtClean="0"/>
              <a:t>23/10/2015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474522E-2A3A-480D-B3A1-14CE92C14C4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Bruno Mars -When I was your man (lyrics).mp3"/>
          </p:stSnd>
        </p:sndAc>
      </p:transition>
    </mc:Choice>
    <mc:Fallback xmlns="">
      <p:transition spd="slow">
        <p:fade/>
        <p:sndAc>
          <p:stSnd>
            <p:snd r:embed="rId3" name="Bruno Mars -When I was your man (lyrics).mp3"/>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93F8230E-B942-4BA7-9015-1461B62AA64D}" type="datetimeFigureOut">
              <a:rPr lang="es-ES" smtClean="0"/>
              <a:t>23/10/2015</a:t>
            </a:fld>
            <a:endParaRPr lang="es-ES"/>
          </a:p>
        </p:txBody>
      </p:sp>
      <p:sp>
        <p:nvSpPr>
          <p:cNvPr id="3" name="2 Marcador de pie de página"/>
          <p:cNvSpPr>
            <a:spLocks noGrp="1"/>
          </p:cNvSpPr>
          <p:nvPr>
            <p:ph type="ftr" sz="quarter" idx="11"/>
          </p:nvPr>
        </p:nvSpPr>
        <p:spPr>
          <a:xfrm>
            <a:off x="457200" y="6481890"/>
            <a:ext cx="4260056" cy="300831"/>
          </a:xfrm>
        </p:spPr>
        <p:txBody>
          <a:bodyPr/>
          <a:lstStyle/>
          <a:p>
            <a:endParaRPr lang="es-ES"/>
          </a:p>
        </p:txBody>
      </p:sp>
      <p:sp>
        <p:nvSpPr>
          <p:cNvPr id="4" name="3 Marcador de número de diapositiva"/>
          <p:cNvSpPr>
            <a:spLocks noGrp="1"/>
          </p:cNvSpPr>
          <p:nvPr>
            <p:ph type="sldNum" sz="quarter" idx="12"/>
          </p:nvPr>
        </p:nvSpPr>
        <p:spPr>
          <a:xfrm>
            <a:off x="7589520" y="6480969"/>
            <a:ext cx="502920" cy="301752"/>
          </a:xfrm>
        </p:spPr>
        <p:txBody>
          <a:bodyPr/>
          <a:lstStyle/>
          <a:p>
            <a:fld id="{D474522E-2A3A-480D-B3A1-14CE92C14C4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Bruno Mars -When I was your man (lyrics).mp3"/>
          </p:stSnd>
        </p:sndAc>
      </p:transition>
    </mc:Choice>
    <mc:Fallback xmlns="">
      <p:transition spd="slow">
        <p:fade/>
        <p:sndAc>
          <p:stSnd>
            <p:snd r:embed="rId3" name="Bruno Mars -When I was your man (lyrics).mp3"/>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93F8230E-B942-4BA7-9015-1461B62AA64D}" type="datetimeFigureOut">
              <a:rPr lang="es-ES" smtClean="0"/>
              <a:t>23/10/2015</a:t>
            </a:fld>
            <a:endParaRPr lang="es-ES"/>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D474522E-2A3A-480D-B3A1-14CE92C14C46}"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sndAc>
          <p:stSnd>
            <p:snd r:embed="rId1" name="Bruno Mars -When I was your man (lyrics).mp3"/>
          </p:stSnd>
        </p:sndAc>
      </p:transition>
    </mc:Choice>
    <mc:Fallback xmlns="">
      <p:transition spd="slow">
        <p:fade/>
        <p:sndAc>
          <p:stSnd>
            <p:snd r:embed="rId3" name="Bruno Mars -When I was your man (lyrics).mp3"/>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93F8230E-B942-4BA7-9015-1461B62AA64D}" type="datetimeFigureOut">
              <a:rPr lang="es-ES" smtClean="0"/>
              <a:t>23/10/2015</a:t>
            </a:fld>
            <a:endParaRPr lang="es-ES"/>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D474522E-2A3A-480D-B3A1-14CE92C14C46}"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sndAc>
          <p:stSnd>
            <p:snd r:embed="rId1" name="Bruno Mars -When I was your man (lyrics).mp3"/>
          </p:stSnd>
        </p:sndAc>
      </p:transition>
    </mc:Choice>
    <mc:Fallback xmlns="">
      <p:transition spd="slow">
        <p:fade/>
        <p:sndAc>
          <p:stSnd>
            <p:snd r:embed="rId3" name="Bruno Mars -When I was your man (lyrics).mp3"/>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93F8230E-B942-4BA7-9015-1461B62AA64D}" type="datetimeFigureOut">
              <a:rPr lang="es-ES" smtClean="0"/>
              <a:t>23/10/2015</a:t>
            </a:fld>
            <a:endParaRPr lang="es-ES"/>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ES"/>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D474522E-2A3A-480D-B3A1-14CE92C14C46}" type="slidenum">
              <a:rPr lang="es-ES" smtClean="0"/>
              <a:t>‹Nº›</a:t>
            </a:fld>
            <a:endParaRPr lang="es-E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4000">
        <p14:vortex dir="r"/>
        <p:sndAc>
          <p:stSnd>
            <p:snd r:embed="rId13" name="Bruno Mars -When I was your man (lyrics).mp3"/>
          </p:stSnd>
        </p:sndAc>
      </p:transition>
    </mc:Choice>
    <mc:Fallback xmlns="">
      <p:transition spd="slow">
        <p:fade/>
        <p:sndAc>
          <p:stSnd>
            <p:snd r:embed="rId14" name="Bruno Mars -When I was your man (lyrics).mp3"/>
          </p:stSnd>
        </p:sndAc>
      </p:transition>
    </mc:Fallback>
  </mc:AlternateConten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bin"/><Relationship Id="rId1" Type="http://schemas.openxmlformats.org/officeDocument/2006/relationships/slideLayout" Target="../slideLayouts/slideLayout4.xml"/><Relationship Id="rId5" Type="http://schemas.openxmlformats.org/officeDocument/2006/relationships/audio" Target="../media/audio1.bin"/><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bin"/><Relationship Id="rId1" Type="http://schemas.openxmlformats.org/officeDocument/2006/relationships/slideLayout" Target="../slideLayouts/slideLayout4.xml"/><Relationship Id="rId5" Type="http://schemas.openxmlformats.org/officeDocument/2006/relationships/audio" Target="../media/audio1.bin"/><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bin"/><Relationship Id="rId1" Type="http://schemas.openxmlformats.org/officeDocument/2006/relationships/slideLayout" Target="../slideLayouts/slideLayout4.xml"/><Relationship Id="rId5" Type="http://schemas.openxmlformats.org/officeDocument/2006/relationships/audio" Target="../media/audio1.bin"/><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audio" Target="../media/audio1.bin"/><Relationship Id="rId1" Type="http://schemas.openxmlformats.org/officeDocument/2006/relationships/slideLayout" Target="../slideLayouts/slideLayout4.xml"/><Relationship Id="rId5" Type="http://schemas.openxmlformats.org/officeDocument/2006/relationships/audio" Target="../media/audio1.bin"/><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bin"/><Relationship Id="rId1" Type="http://schemas.openxmlformats.org/officeDocument/2006/relationships/slideLayout" Target="../slideLayouts/slideLayout4.xml"/><Relationship Id="rId5" Type="http://schemas.openxmlformats.org/officeDocument/2006/relationships/audio" Target="../media/audio1.bin"/><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bin"/><Relationship Id="rId1" Type="http://schemas.openxmlformats.org/officeDocument/2006/relationships/slideLayout" Target="../slideLayouts/slideLayout4.xml"/><Relationship Id="rId5" Type="http://schemas.openxmlformats.org/officeDocument/2006/relationships/audio" Target="../media/audio1.bin"/><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bin"/><Relationship Id="rId1" Type="http://schemas.openxmlformats.org/officeDocument/2006/relationships/slideLayout" Target="../slideLayouts/slideLayout4.xml"/><Relationship Id="rId5" Type="http://schemas.openxmlformats.org/officeDocument/2006/relationships/audio" Target="../media/audio1.bin"/><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bin"/><Relationship Id="rId1" Type="http://schemas.openxmlformats.org/officeDocument/2006/relationships/slideLayout" Target="../slideLayouts/slideLayout4.xml"/><Relationship Id="rId5" Type="http://schemas.openxmlformats.org/officeDocument/2006/relationships/audio" Target="../media/audio1.bin"/><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bin"/><Relationship Id="rId1" Type="http://schemas.openxmlformats.org/officeDocument/2006/relationships/slideLayout" Target="../slideLayouts/slideLayout4.xml"/><Relationship Id="rId5" Type="http://schemas.openxmlformats.org/officeDocument/2006/relationships/audio" Target="../media/audio1.bin"/><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bin"/><Relationship Id="rId1" Type="http://schemas.openxmlformats.org/officeDocument/2006/relationships/slideLayout" Target="../slideLayouts/slideLayout4.xml"/><Relationship Id="rId5" Type="http://schemas.openxmlformats.org/officeDocument/2006/relationships/audio" Target="../media/audio1.bin"/><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60648"/>
            <a:ext cx="7772400" cy="1470025"/>
          </a:xfrm>
        </p:spPr>
        <p:txBody>
          <a:bodyPr/>
          <a:lstStyle/>
          <a:p>
            <a:r>
              <a:rPr lang="es-AR" dirty="0" smtClean="0"/>
              <a:t>Animales en peligro </a:t>
            </a:r>
            <a:br>
              <a:rPr lang="es-AR" dirty="0" smtClean="0"/>
            </a:br>
            <a:r>
              <a:rPr lang="es-AR" dirty="0" smtClean="0"/>
              <a:t>de extinción </a:t>
            </a:r>
            <a:endParaRPr lang="es-ES" dirty="0"/>
          </a:p>
        </p:txBody>
      </p:sp>
      <p:sp>
        <p:nvSpPr>
          <p:cNvPr id="3" name="2 Subtítulo"/>
          <p:cNvSpPr>
            <a:spLocks noGrp="1"/>
          </p:cNvSpPr>
          <p:nvPr>
            <p:ph type="subTitle" idx="1"/>
          </p:nvPr>
        </p:nvSpPr>
        <p:spPr/>
        <p:txBody>
          <a:bodyPr/>
          <a:lstStyle/>
          <a:p>
            <a:endParaRPr lang="es-AR" dirty="0" smtClean="0"/>
          </a:p>
          <a:p>
            <a:endParaRPr lang="es-ES" dirty="0"/>
          </a:p>
        </p:txBody>
      </p:sp>
      <p:pic>
        <p:nvPicPr>
          <p:cNvPr id="4" name="Bruno Mars -When I was your man (lyric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89372566"/>
      </p:ext>
    </p:extLst>
  </p:cSld>
  <p:clrMapOvr>
    <a:masterClrMapping/>
  </p:clrMapOvr>
  <mc:AlternateContent xmlns:mc="http://schemas.openxmlformats.org/markup-compatibility/2006" xmlns:p14="http://schemas.microsoft.com/office/powerpoint/2010/main">
    <mc:Choice Requires="p14">
      <p:transition spd="slow" p14:dur="4000" advClick="0" advTm="7000">
        <p14:vortex dir="r"/>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
                                        <p:tgtEl>
                                          <p:spTgt spid="2"/>
                                        </p:tgtEl>
                                      </p:cBhvr>
                                    </p:animEffect>
                                  </p:childTnLst>
                                </p:cTn>
                              </p:par>
                            </p:childTnLst>
                          </p:cTn>
                        </p:par>
                        <p:par>
                          <p:cTn id="8" fill="hold">
                            <p:stCondLst>
                              <p:cond delay="10"/>
                            </p:stCondLst>
                            <p:childTnLst>
                              <p:par>
                                <p:cTn id="9" presetID="1" presetClass="mediacall" presetSubtype="0" fill="hold" nodeType="afterEffect">
                                  <p:stCondLst>
                                    <p:cond delay="0"/>
                                  </p:stCondLst>
                                  <p:childTnLst>
                                    <p:cmd type="call" cmd="playFrom(0.0)">
                                      <p:cBhvr>
                                        <p:cTn id="10"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1"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Animales en peligro de extinción de Argentina</a:t>
            </a:r>
            <a:endParaRPr lang="es-ES" dirty="0"/>
          </a:p>
        </p:txBody>
      </p:sp>
      <p:pic>
        <p:nvPicPr>
          <p:cNvPr id="1026" name="Picture 2" descr="http://sp2.fotolog.com/photo/50/41/102/ayudalosanimales/1247006660145_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844824"/>
            <a:ext cx="2880320" cy="2160240"/>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3851920" y="1844824"/>
            <a:ext cx="4896544" cy="1477328"/>
          </a:xfrm>
          <a:prstGeom prst="rect">
            <a:avLst/>
          </a:prstGeom>
          <a:noFill/>
        </p:spPr>
        <p:txBody>
          <a:bodyPr wrap="square" rtlCol="0">
            <a:spAutoFit/>
          </a:bodyPr>
          <a:lstStyle/>
          <a:p>
            <a:r>
              <a:rPr lang="es-ES" i="1" dirty="0" smtClean="0"/>
              <a:t>Yurumi</a:t>
            </a:r>
            <a:r>
              <a:rPr lang="es-ES" dirty="0" smtClean="0"/>
              <a:t> (myrmecophaga tridactyla).</a:t>
            </a:r>
          </a:p>
          <a:p>
            <a:r>
              <a:rPr lang="es-AR" b="1" dirty="0" smtClean="0"/>
              <a:t>AMENAZAS: </a:t>
            </a:r>
            <a:r>
              <a:rPr lang="es-ES" dirty="0"/>
              <a:t>A</a:t>
            </a:r>
            <a:r>
              <a:rPr lang="es-ES" dirty="0" smtClean="0"/>
              <a:t>lteración </a:t>
            </a:r>
            <a:r>
              <a:rPr lang="es-ES" dirty="0"/>
              <a:t>de su </a:t>
            </a:r>
            <a:r>
              <a:rPr lang="es-ES" dirty="0" smtClean="0"/>
              <a:t>hábitat </a:t>
            </a:r>
            <a:r>
              <a:rPr lang="es-ES" dirty="0"/>
              <a:t>natural, su bajo potencial reproductivo y su alta vulnerabilidad ante el hombre.</a:t>
            </a:r>
            <a:br>
              <a:rPr lang="es-ES" dirty="0"/>
            </a:br>
            <a:endParaRPr lang="es-ES" b="1" dirty="0"/>
          </a:p>
        </p:txBody>
      </p:sp>
      <p:pic>
        <p:nvPicPr>
          <p:cNvPr id="1028" name="Picture 4" descr="http://i.ytimg.com/vi/NaVOR281_gQ/maxresdefaul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64" r="5769"/>
          <a:stretch/>
        </p:blipFill>
        <p:spPr bwMode="auto">
          <a:xfrm>
            <a:off x="395536" y="4365104"/>
            <a:ext cx="3024336" cy="2241135"/>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3707904" y="4365104"/>
            <a:ext cx="5184576" cy="923330"/>
          </a:xfrm>
          <a:prstGeom prst="rect">
            <a:avLst/>
          </a:prstGeom>
          <a:noFill/>
        </p:spPr>
        <p:txBody>
          <a:bodyPr wrap="square" rtlCol="0">
            <a:spAutoFit/>
          </a:bodyPr>
          <a:lstStyle/>
          <a:p>
            <a:r>
              <a:rPr lang="es-ES" i="1" dirty="0" smtClean="0"/>
              <a:t>Aguara guazú</a:t>
            </a:r>
            <a:r>
              <a:rPr lang="es-ES" dirty="0" smtClean="0"/>
              <a:t> (Chrysocyon brachyurus).</a:t>
            </a:r>
          </a:p>
          <a:p>
            <a:r>
              <a:rPr lang="es-AR" b="1" dirty="0" smtClean="0"/>
              <a:t>AMENAZAS: </a:t>
            </a:r>
            <a:r>
              <a:rPr lang="es-ES" dirty="0"/>
              <a:t>Su </a:t>
            </a:r>
            <a:r>
              <a:rPr lang="es-ES" dirty="0" smtClean="0"/>
              <a:t>regresión numérica </a:t>
            </a:r>
            <a:r>
              <a:rPr lang="es-ES" dirty="0"/>
              <a:t>gravita debido a la perdida de su </a:t>
            </a:r>
            <a:r>
              <a:rPr lang="es-ES" dirty="0" smtClean="0"/>
              <a:t>hábitat.</a:t>
            </a:r>
            <a:endParaRPr lang="es-ES" b="1" dirty="0"/>
          </a:p>
        </p:txBody>
      </p:sp>
    </p:spTree>
    <p:extLst>
      <p:ext uri="{BB962C8B-B14F-4D97-AF65-F5344CB8AC3E}">
        <p14:creationId xmlns:p14="http://schemas.microsoft.com/office/powerpoint/2010/main" val="2031866430"/>
      </p:ext>
    </p:extLst>
  </p:cSld>
  <p:clrMapOvr>
    <a:masterClrMapping/>
  </p:clrMapOvr>
  <mc:AlternateContent xmlns:mc="http://schemas.openxmlformats.org/markup-compatibility/2006" xmlns:p14="http://schemas.microsoft.com/office/powerpoint/2010/main">
    <mc:Choice Requires="p14">
      <p:transition spd="slow" p14:dur="4000" advClick="0" advTm="25000">
        <p14:vortex dir="r"/>
        <p:sndAc>
          <p:stSnd>
            <p:snd r:embed="rId2" name="Bruno Mars -When I was your man (lyrics).mp3"/>
          </p:stSnd>
        </p:sndAc>
      </p:transition>
    </mc:Choice>
    <mc:Fallback xmlns="">
      <p:transition spd="slow" advClick="0" advTm="25000">
        <p:fade/>
        <p:sndAc>
          <p:stSnd>
            <p:snd r:embed="rId5" name="Bruno Mars -When I was your man (lyrics).mp3"/>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 fill="hold"/>
                                        <p:tgtEl>
                                          <p:spTgt spid="2"/>
                                        </p:tgtEl>
                                        <p:attrNameLst>
                                          <p:attrName>ppt_w</p:attrName>
                                        </p:attrNameLst>
                                      </p:cBhvr>
                                      <p:tavLst>
                                        <p:tav tm="0">
                                          <p:val>
                                            <p:fltVal val="0"/>
                                          </p:val>
                                        </p:tav>
                                        <p:tav tm="100000">
                                          <p:val>
                                            <p:strVal val="#ppt_w"/>
                                          </p:val>
                                        </p:tav>
                                      </p:tavLst>
                                    </p:anim>
                                    <p:anim calcmode="lin" valueType="num">
                                      <p:cBhvr>
                                        <p:cTn id="8" dur="10" fill="hold"/>
                                        <p:tgtEl>
                                          <p:spTgt spid="2"/>
                                        </p:tgtEl>
                                        <p:attrNameLst>
                                          <p:attrName>ppt_h</p:attrName>
                                        </p:attrNameLst>
                                      </p:cBhvr>
                                      <p:tavLst>
                                        <p:tav tm="0">
                                          <p:val>
                                            <p:fltVal val="0"/>
                                          </p:val>
                                        </p:tav>
                                        <p:tav tm="100000">
                                          <p:val>
                                            <p:strVal val="#ppt_h"/>
                                          </p:val>
                                        </p:tav>
                                      </p:tavLst>
                                    </p:anim>
                                    <p:anim calcmode="lin" valueType="num">
                                      <p:cBhvr>
                                        <p:cTn id="9" dur="10" fill="hold"/>
                                        <p:tgtEl>
                                          <p:spTgt spid="2"/>
                                        </p:tgtEl>
                                        <p:attrNameLst>
                                          <p:attrName>style.rotation</p:attrName>
                                        </p:attrNameLst>
                                      </p:cBhvr>
                                      <p:tavLst>
                                        <p:tav tm="0">
                                          <p:val>
                                            <p:fltVal val="90"/>
                                          </p:val>
                                        </p:tav>
                                        <p:tav tm="100000">
                                          <p:val>
                                            <p:fltVal val="0"/>
                                          </p:val>
                                        </p:tav>
                                      </p:tavLst>
                                    </p:anim>
                                    <p:animEffect transition="in" filter="fade">
                                      <p:cBhvr>
                                        <p:cTn id="10" dur="10"/>
                                        <p:tgtEl>
                                          <p:spTgt spid="2"/>
                                        </p:tgtEl>
                                      </p:cBhvr>
                                    </p:animEffect>
                                  </p:childTnLst>
                                </p:cTn>
                              </p:par>
                            </p:childTnLst>
                          </p:cTn>
                        </p:par>
                        <p:par>
                          <p:cTn id="11" fill="hold">
                            <p:stCondLst>
                              <p:cond delay="10"/>
                            </p:stCondLst>
                            <p:childTnLst>
                              <p:par>
                                <p:cTn id="12" presetID="3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 fill="hold"/>
                                        <p:tgtEl>
                                          <p:spTgt spid="7"/>
                                        </p:tgtEl>
                                        <p:attrNameLst>
                                          <p:attrName>ppt_w</p:attrName>
                                        </p:attrNameLst>
                                      </p:cBhvr>
                                      <p:tavLst>
                                        <p:tav tm="0">
                                          <p:val>
                                            <p:fltVal val="0"/>
                                          </p:val>
                                        </p:tav>
                                        <p:tav tm="100000">
                                          <p:val>
                                            <p:strVal val="#ppt_w"/>
                                          </p:val>
                                        </p:tav>
                                      </p:tavLst>
                                    </p:anim>
                                    <p:anim calcmode="lin" valueType="num">
                                      <p:cBhvr>
                                        <p:cTn id="15" dur="10" fill="hold"/>
                                        <p:tgtEl>
                                          <p:spTgt spid="7"/>
                                        </p:tgtEl>
                                        <p:attrNameLst>
                                          <p:attrName>ppt_h</p:attrName>
                                        </p:attrNameLst>
                                      </p:cBhvr>
                                      <p:tavLst>
                                        <p:tav tm="0">
                                          <p:val>
                                            <p:fltVal val="0"/>
                                          </p:val>
                                        </p:tav>
                                        <p:tav tm="100000">
                                          <p:val>
                                            <p:strVal val="#ppt_h"/>
                                          </p:val>
                                        </p:tav>
                                      </p:tavLst>
                                    </p:anim>
                                    <p:anim calcmode="lin" valueType="num">
                                      <p:cBhvr>
                                        <p:cTn id="16" dur="10" fill="hold"/>
                                        <p:tgtEl>
                                          <p:spTgt spid="7"/>
                                        </p:tgtEl>
                                        <p:attrNameLst>
                                          <p:attrName>style.rotation</p:attrName>
                                        </p:attrNameLst>
                                      </p:cBhvr>
                                      <p:tavLst>
                                        <p:tav tm="0">
                                          <p:val>
                                            <p:fltVal val="90"/>
                                          </p:val>
                                        </p:tav>
                                        <p:tav tm="100000">
                                          <p:val>
                                            <p:fltVal val="0"/>
                                          </p:val>
                                        </p:tav>
                                      </p:tavLst>
                                    </p:anim>
                                    <p:animEffect transition="in" filter="fade">
                                      <p:cBhvr>
                                        <p:cTn id="17" dur="10"/>
                                        <p:tgtEl>
                                          <p:spTgt spid="7"/>
                                        </p:tgtEl>
                                      </p:cBhvr>
                                    </p:animEffect>
                                  </p:childTnLst>
                                </p:cTn>
                              </p:par>
                            </p:childTnLst>
                          </p:cTn>
                        </p:par>
                        <p:par>
                          <p:cTn id="18" fill="hold">
                            <p:stCondLst>
                              <p:cond delay="20"/>
                            </p:stCondLst>
                            <p:childTnLst>
                              <p:par>
                                <p:cTn id="19" presetID="10" presetClass="entr" presetSubtype="0"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
                                        <p:tgtEl>
                                          <p:spTgt spid="1026"/>
                                        </p:tgtEl>
                                      </p:cBhvr>
                                    </p:animEffect>
                                  </p:childTnLst>
                                </p:cTn>
                              </p:par>
                            </p:childTnLst>
                          </p:cTn>
                        </p:par>
                        <p:par>
                          <p:cTn id="22" fill="hold">
                            <p:stCondLst>
                              <p:cond delay="30"/>
                            </p:stCondLst>
                            <p:childTnLst>
                              <p:par>
                                <p:cTn id="23" presetID="31"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 fill="hold"/>
                                        <p:tgtEl>
                                          <p:spTgt spid="8"/>
                                        </p:tgtEl>
                                        <p:attrNameLst>
                                          <p:attrName>ppt_w</p:attrName>
                                        </p:attrNameLst>
                                      </p:cBhvr>
                                      <p:tavLst>
                                        <p:tav tm="0">
                                          <p:val>
                                            <p:fltVal val="0"/>
                                          </p:val>
                                        </p:tav>
                                        <p:tav tm="100000">
                                          <p:val>
                                            <p:strVal val="#ppt_w"/>
                                          </p:val>
                                        </p:tav>
                                      </p:tavLst>
                                    </p:anim>
                                    <p:anim calcmode="lin" valueType="num">
                                      <p:cBhvr>
                                        <p:cTn id="26" dur="10" fill="hold"/>
                                        <p:tgtEl>
                                          <p:spTgt spid="8"/>
                                        </p:tgtEl>
                                        <p:attrNameLst>
                                          <p:attrName>ppt_h</p:attrName>
                                        </p:attrNameLst>
                                      </p:cBhvr>
                                      <p:tavLst>
                                        <p:tav tm="0">
                                          <p:val>
                                            <p:fltVal val="0"/>
                                          </p:val>
                                        </p:tav>
                                        <p:tav tm="100000">
                                          <p:val>
                                            <p:strVal val="#ppt_h"/>
                                          </p:val>
                                        </p:tav>
                                      </p:tavLst>
                                    </p:anim>
                                    <p:anim calcmode="lin" valueType="num">
                                      <p:cBhvr>
                                        <p:cTn id="27" dur="10" fill="hold"/>
                                        <p:tgtEl>
                                          <p:spTgt spid="8"/>
                                        </p:tgtEl>
                                        <p:attrNameLst>
                                          <p:attrName>style.rotation</p:attrName>
                                        </p:attrNameLst>
                                      </p:cBhvr>
                                      <p:tavLst>
                                        <p:tav tm="0">
                                          <p:val>
                                            <p:fltVal val="90"/>
                                          </p:val>
                                        </p:tav>
                                        <p:tav tm="100000">
                                          <p:val>
                                            <p:fltVal val="0"/>
                                          </p:val>
                                        </p:tav>
                                      </p:tavLst>
                                    </p:anim>
                                    <p:animEffect transition="in" filter="fade">
                                      <p:cBhvr>
                                        <p:cTn id="28" dur="10"/>
                                        <p:tgtEl>
                                          <p:spTgt spid="8"/>
                                        </p:tgtEl>
                                      </p:cBhvr>
                                    </p:animEffect>
                                  </p:childTnLst>
                                </p:cTn>
                              </p:par>
                            </p:childTnLst>
                          </p:cTn>
                        </p:par>
                        <p:par>
                          <p:cTn id="29" fill="hold">
                            <p:stCondLst>
                              <p:cond delay="40"/>
                            </p:stCondLst>
                            <p:childTnLst>
                              <p:par>
                                <p:cTn id="30" presetID="10" presetClass="entr" presetSubtype="0" fill="hold" nodeType="after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1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Animales en peligro de extinción de Argentina</a:t>
            </a:r>
            <a:endParaRPr lang="es-ES" dirty="0"/>
          </a:p>
        </p:txBody>
      </p:sp>
      <p:pic>
        <p:nvPicPr>
          <p:cNvPr id="2050" name="Picture 2" descr="https://extincionchile.files.wordpress.com/2008/11/chungungoun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772816"/>
            <a:ext cx="2520280" cy="2325523"/>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3203848" y="1988840"/>
            <a:ext cx="5328592" cy="923330"/>
          </a:xfrm>
          <a:prstGeom prst="rect">
            <a:avLst/>
          </a:prstGeom>
          <a:noFill/>
        </p:spPr>
        <p:txBody>
          <a:bodyPr wrap="square" rtlCol="0">
            <a:spAutoFit/>
          </a:bodyPr>
          <a:lstStyle/>
          <a:p>
            <a:r>
              <a:rPr lang="es-ES" i="1" dirty="0" smtClean="0"/>
              <a:t>Chungungo (</a:t>
            </a:r>
            <a:r>
              <a:rPr lang="es-ES" dirty="0" smtClean="0"/>
              <a:t>lontra felina).</a:t>
            </a:r>
          </a:p>
          <a:p>
            <a:r>
              <a:rPr lang="es-AR" b="1" dirty="0" smtClean="0"/>
              <a:t>AMENAZAS: </a:t>
            </a:r>
            <a:r>
              <a:rPr lang="es-ES" dirty="0"/>
              <a:t>Cazadas para la </a:t>
            </a:r>
            <a:r>
              <a:rPr lang="es-ES" dirty="0" smtClean="0"/>
              <a:t>obtención </a:t>
            </a:r>
            <a:r>
              <a:rPr lang="es-ES" dirty="0"/>
              <a:t>de sus apreciadas pieles.</a:t>
            </a:r>
            <a:endParaRPr lang="es-ES" b="1" dirty="0"/>
          </a:p>
        </p:txBody>
      </p:sp>
      <p:pic>
        <p:nvPicPr>
          <p:cNvPr id="2054" name="Picture 6" descr="http://www.ecoregistros.org/site/images/albumes/6/16366/Ciervo.jpg"/>
          <p:cNvPicPr>
            <a:picLocks noChangeAspect="1" noChangeArrowheads="1"/>
          </p:cNvPicPr>
          <p:nvPr/>
        </p:nvPicPr>
        <p:blipFill rotWithShape="1">
          <a:blip r:embed="rId4">
            <a:extLst>
              <a:ext uri="{28A0092B-C50C-407E-A947-70E740481C1C}">
                <a14:useLocalDpi xmlns:a14="http://schemas.microsoft.com/office/drawing/2010/main" val="0"/>
              </a:ext>
            </a:extLst>
          </a:blip>
          <a:srcRect t="9025" b="9025"/>
          <a:stretch/>
        </p:blipFill>
        <p:spPr bwMode="auto">
          <a:xfrm>
            <a:off x="542195" y="4365104"/>
            <a:ext cx="2520280" cy="2385727"/>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347864" y="4365104"/>
            <a:ext cx="5400600" cy="2308324"/>
          </a:xfrm>
          <a:prstGeom prst="rect">
            <a:avLst/>
          </a:prstGeom>
          <a:noFill/>
        </p:spPr>
        <p:txBody>
          <a:bodyPr wrap="square" rtlCol="0">
            <a:spAutoFit/>
          </a:bodyPr>
          <a:lstStyle/>
          <a:p>
            <a:r>
              <a:rPr lang="es-ES" dirty="0" smtClean="0"/>
              <a:t>Ciervo de los pantanos (Blastocerus dichotomus).</a:t>
            </a:r>
          </a:p>
          <a:p>
            <a:r>
              <a:rPr lang="es-AR" b="1" dirty="0" smtClean="0"/>
              <a:t>AMENAZAS: </a:t>
            </a:r>
            <a:r>
              <a:rPr lang="es-ES" dirty="0"/>
              <a:t>caza furtiva, aunque </a:t>
            </a:r>
            <a:r>
              <a:rPr lang="es-ES" dirty="0" smtClean="0"/>
              <a:t>también </a:t>
            </a:r>
            <a:r>
              <a:rPr lang="es-ES" dirty="0"/>
              <a:t>a la </a:t>
            </a:r>
            <a:r>
              <a:rPr lang="es-ES" dirty="0" smtClean="0"/>
              <a:t>presión </a:t>
            </a:r>
            <a:r>
              <a:rPr lang="es-ES" dirty="0"/>
              <a:t>de las poblaciones linderas a sus </a:t>
            </a:r>
            <a:r>
              <a:rPr lang="es-ES" dirty="0" smtClean="0"/>
              <a:t>últimos </a:t>
            </a:r>
            <a:r>
              <a:rPr lang="es-ES" dirty="0"/>
              <a:t>refugios, al avance de los cultivos y </a:t>
            </a:r>
            <a:br>
              <a:rPr lang="es-ES" dirty="0"/>
            </a:br>
            <a:r>
              <a:rPr lang="es-ES" dirty="0"/>
              <a:t>forestaciones de especies </a:t>
            </a:r>
            <a:r>
              <a:rPr lang="es-ES" dirty="0" smtClean="0"/>
              <a:t>exóticas </a:t>
            </a:r>
            <a:r>
              <a:rPr lang="es-ES" dirty="0"/>
              <a:t>y a la </a:t>
            </a:r>
            <a:r>
              <a:rPr lang="es-ES" dirty="0" smtClean="0"/>
              <a:t>inundación </a:t>
            </a:r>
            <a:r>
              <a:rPr lang="es-ES" dirty="0"/>
              <a:t>por la </a:t>
            </a:r>
            <a:r>
              <a:rPr lang="es-ES" dirty="0" smtClean="0"/>
              <a:t>construcción </a:t>
            </a:r>
            <a:r>
              <a:rPr lang="es-ES" dirty="0"/>
              <a:t>de represas.</a:t>
            </a:r>
            <a:br>
              <a:rPr lang="es-ES" dirty="0"/>
            </a:br>
            <a:endParaRPr lang="es-ES" b="1" dirty="0"/>
          </a:p>
        </p:txBody>
      </p:sp>
    </p:spTree>
    <p:extLst>
      <p:ext uri="{BB962C8B-B14F-4D97-AF65-F5344CB8AC3E}">
        <p14:creationId xmlns:p14="http://schemas.microsoft.com/office/powerpoint/2010/main" val="43489242"/>
      </p:ext>
    </p:extLst>
  </p:cSld>
  <p:clrMapOvr>
    <a:masterClrMapping/>
  </p:clrMapOvr>
  <mc:AlternateContent xmlns:mc="http://schemas.openxmlformats.org/markup-compatibility/2006" xmlns:p14="http://schemas.microsoft.com/office/powerpoint/2010/main">
    <mc:Choice Requires="p14">
      <p:transition spd="slow" p14:dur="4000" advClick="0" advTm="30000">
        <p14:vortex dir="r"/>
        <p:sndAc>
          <p:stSnd>
            <p:snd r:embed="rId2" name="Bruno Mars -When I was your man (lyrics).mp3"/>
          </p:stSnd>
        </p:sndAc>
      </p:transition>
    </mc:Choice>
    <mc:Fallback xmlns="">
      <p:transition spd="slow" advClick="0" advTm="30000">
        <p:fade/>
        <p:sndAc>
          <p:stSnd>
            <p:snd r:embed="rId5" name="Bruno Mars -When I was your man (lyrics).mp3"/>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 fill="hold"/>
                                        <p:tgtEl>
                                          <p:spTgt spid="2"/>
                                        </p:tgtEl>
                                        <p:attrNameLst>
                                          <p:attrName>ppt_w</p:attrName>
                                        </p:attrNameLst>
                                      </p:cBhvr>
                                      <p:tavLst>
                                        <p:tav tm="0">
                                          <p:val>
                                            <p:fltVal val="0"/>
                                          </p:val>
                                        </p:tav>
                                        <p:tav tm="100000">
                                          <p:val>
                                            <p:strVal val="#ppt_w"/>
                                          </p:val>
                                        </p:tav>
                                      </p:tavLst>
                                    </p:anim>
                                    <p:anim calcmode="lin" valueType="num">
                                      <p:cBhvr>
                                        <p:cTn id="8" dur="10" fill="hold"/>
                                        <p:tgtEl>
                                          <p:spTgt spid="2"/>
                                        </p:tgtEl>
                                        <p:attrNameLst>
                                          <p:attrName>ppt_h</p:attrName>
                                        </p:attrNameLst>
                                      </p:cBhvr>
                                      <p:tavLst>
                                        <p:tav tm="0">
                                          <p:val>
                                            <p:fltVal val="0"/>
                                          </p:val>
                                        </p:tav>
                                        <p:tav tm="100000">
                                          <p:val>
                                            <p:strVal val="#ppt_h"/>
                                          </p:val>
                                        </p:tav>
                                      </p:tavLst>
                                    </p:anim>
                                    <p:anim calcmode="lin" valueType="num">
                                      <p:cBhvr>
                                        <p:cTn id="9" dur="10" fill="hold"/>
                                        <p:tgtEl>
                                          <p:spTgt spid="2"/>
                                        </p:tgtEl>
                                        <p:attrNameLst>
                                          <p:attrName>style.rotation</p:attrName>
                                        </p:attrNameLst>
                                      </p:cBhvr>
                                      <p:tavLst>
                                        <p:tav tm="0">
                                          <p:val>
                                            <p:fltVal val="90"/>
                                          </p:val>
                                        </p:tav>
                                        <p:tav tm="100000">
                                          <p:val>
                                            <p:fltVal val="0"/>
                                          </p:val>
                                        </p:tav>
                                      </p:tavLst>
                                    </p:anim>
                                    <p:animEffect transition="in" filter="fade">
                                      <p:cBhvr>
                                        <p:cTn id="10" dur="10"/>
                                        <p:tgtEl>
                                          <p:spTgt spid="2"/>
                                        </p:tgtEl>
                                      </p:cBhvr>
                                    </p:animEffect>
                                  </p:childTnLst>
                                </p:cTn>
                              </p:par>
                            </p:childTnLst>
                          </p:cTn>
                        </p:par>
                        <p:par>
                          <p:cTn id="11" fill="hold">
                            <p:stCondLst>
                              <p:cond delay="10"/>
                            </p:stCondLst>
                            <p:childTnLst>
                              <p:par>
                                <p:cTn id="12" presetID="3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 fill="hold"/>
                                        <p:tgtEl>
                                          <p:spTgt spid="5"/>
                                        </p:tgtEl>
                                        <p:attrNameLst>
                                          <p:attrName>ppt_w</p:attrName>
                                        </p:attrNameLst>
                                      </p:cBhvr>
                                      <p:tavLst>
                                        <p:tav tm="0">
                                          <p:val>
                                            <p:fltVal val="0"/>
                                          </p:val>
                                        </p:tav>
                                        <p:tav tm="100000">
                                          <p:val>
                                            <p:strVal val="#ppt_w"/>
                                          </p:val>
                                        </p:tav>
                                      </p:tavLst>
                                    </p:anim>
                                    <p:anim calcmode="lin" valueType="num">
                                      <p:cBhvr>
                                        <p:cTn id="15" dur="10" fill="hold"/>
                                        <p:tgtEl>
                                          <p:spTgt spid="5"/>
                                        </p:tgtEl>
                                        <p:attrNameLst>
                                          <p:attrName>ppt_h</p:attrName>
                                        </p:attrNameLst>
                                      </p:cBhvr>
                                      <p:tavLst>
                                        <p:tav tm="0">
                                          <p:val>
                                            <p:fltVal val="0"/>
                                          </p:val>
                                        </p:tav>
                                        <p:tav tm="100000">
                                          <p:val>
                                            <p:strVal val="#ppt_h"/>
                                          </p:val>
                                        </p:tav>
                                      </p:tavLst>
                                    </p:anim>
                                    <p:anim calcmode="lin" valueType="num">
                                      <p:cBhvr>
                                        <p:cTn id="16" dur="10" fill="hold"/>
                                        <p:tgtEl>
                                          <p:spTgt spid="5"/>
                                        </p:tgtEl>
                                        <p:attrNameLst>
                                          <p:attrName>style.rotation</p:attrName>
                                        </p:attrNameLst>
                                      </p:cBhvr>
                                      <p:tavLst>
                                        <p:tav tm="0">
                                          <p:val>
                                            <p:fltVal val="90"/>
                                          </p:val>
                                        </p:tav>
                                        <p:tav tm="100000">
                                          <p:val>
                                            <p:fltVal val="0"/>
                                          </p:val>
                                        </p:tav>
                                      </p:tavLst>
                                    </p:anim>
                                    <p:animEffect transition="in" filter="fade">
                                      <p:cBhvr>
                                        <p:cTn id="17" dur="10"/>
                                        <p:tgtEl>
                                          <p:spTgt spid="5"/>
                                        </p:tgtEl>
                                      </p:cBhvr>
                                    </p:animEffect>
                                  </p:childTnLst>
                                </p:cTn>
                              </p:par>
                            </p:childTnLst>
                          </p:cTn>
                        </p:par>
                        <p:par>
                          <p:cTn id="18" fill="hold">
                            <p:stCondLst>
                              <p:cond delay="20"/>
                            </p:stCondLst>
                            <p:childTnLst>
                              <p:par>
                                <p:cTn id="19" presetID="10" presetClass="entr" presetSubtype="0" fill="hold" nodeType="after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10"/>
                                        <p:tgtEl>
                                          <p:spTgt spid="2050"/>
                                        </p:tgtEl>
                                      </p:cBhvr>
                                    </p:animEffect>
                                  </p:childTnLst>
                                </p:cTn>
                              </p:par>
                            </p:childTnLst>
                          </p:cTn>
                        </p:par>
                        <p:par>
                          <p:cTn id="22" fill="hold">
                            <p:stCondLst>
                              <p:cond delay="30"/>
                            </p:stCondLst>
                            <p:childTnLst>
                              <p:par>
                                <p:cTn id="23" presetID="31"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 fill="hold"/>
                                        <p:tgtEl>
                                          <p:spTgt spid="6"/>
                                        </p:tgtEl>
                                        <p:attrNameLst>
                                          <p:attrName>ppt_w</p:attrName>
                                        </p:attrNameLst>
                                      </p:cBhvr>
                                      <p:tavLst>
                                        <p:tav tm="0">
                                          <p:val>
                                            <p:fltVal val="0"/>
                                          </p:val>
                                        </p:tav>
                                        <p:tav tm="100000">
                                          <p:val>
                                            <p:strVal val="#ppt_w"/>
                                          </p:val>
                                        </p:tav>
                                      </p:tavLst>
                                    </p:anim>
                                    <p:anim calcmode="lin" valueType="num">
                                      <p:cBhvr>
                                        <p:cTn id="26" dur="10" fill="hold"/>
                                        <p:tgtEl>
                                          <p:spTgt spid="6"/>
                                        </p:tgtEl>
                                        <p:attrNameLst>
                                          <p:attrName>ppt_h</p:attrName>
                                        </p:attrNameLst>
                                      </p:cBhvr>
                                      <p:tavLst>
                                        <p:tav tm="0">
                                          <p:val>
                                            <p:fltVal val="0"/>
                                          </p:val>
                                        </p:tav>
                                        <p:tav tm="100000">
                                          <p:val>
                                            <p:strVal val="#ppt_h"/>
                                          </p:val>
                                        </p:tav>
                                      </p:tavLst>
                                    </p:anim>
                                    <p:anim calcmode="lin" valueType="num">
                                      <p:cBhvr>
                                        <p:cTn id="27" dur="10" fill="hold"/>
                                        <p:tgtEl>
                                          <p:spTgt spid="6"/>
                                        </p:tgtEl>
                                        <p:attrNameLst>
                                          <p:attrName>style.rotation</p:attrName>
                                        </p:attrNameLst>
                                      </p:cBhvr>
                                      <p:tavLst>
                                        <p:tav tm="0">
                                          <p:val>
                                            <p:fltVal val="90"/>
                                          </p:val>
                                        </p:tav>
                                        <p:tav tm="100000">
                                          <p:val>
                                            <p:fltVal val="0"/>
                                          </p:val>
                                        </p:tav>
                                      </p:tavLst>
                                    </p:anim>
                                    <p:animEffect transition="in" filter="fade">
                                      <p:cBhvr>
                                        <p:cTn id="28" dur="10"/>
                                        <p:tgtEl>
                                          <p:spTgt spid="6"/>
                                        </p:tgtEl>
                                      </p:cBhvr>
                                    </p:animEffect>
                                  </p:childTnLst>
                                </p:cTn>
                              </p:par>
                            </p:childTnLst>
                          </p:cTn>
                        </p:par>
                        <p:par>
                          <p:cTn id="29" fill="hold">
                            <p:stCondLst>
                              <p:cond delay="40"/>
                            </p:stCondLst>
                            <p:childTnLst>
                              <p:par>
                                <p:cTn id="30" presetID="10" presetClass="entr" presetSubtype="0" fill="hold" nodeType="afterEffect">
                                  <p:stCondLst>
                                    <p:cond delay="0"/>
                                  </p:stCondLst>
                                  <p:childTnLst>
                                    <p:set>
                                      <p:cBhvr>
                                        <p:cTn id="31" dur="1" fill="hold">
                                          <p:stCondLst>
                                            <p:cond delay="0"/>
                                          </p:stCondLst>
                                        </p:cTn>
                                        <p:tgtEl>
                                          <p:spTgt spid="2054"/>
                                        </p:tgtEl>
                                        <p:attrNameLst>
                                          <p:attrName>style.visibility</p:attrName>
                                        </p:attrNameLst>
                                      </p:cBhvr>
                                      <p:to>
                                        <p:strVal val="visible"/>
                                      </p:to>
                                    </p:set>
                                    <p:animEffect transition="in" filter="fade">
                                      <p:cBhvr>
                                        <p:cTn id="32" dur="1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71400"/>
            <a:ext cx="8229600" cy="1399032"/>
          </a:xfrm>
        </p:spPr>
        <p:txBody>
          <a:bodyPr/>
          <a:lstStyle/>
          <a:p>
            <a:r>
              <a:rPr lang="es-AR" dirty="0" smtClean="0"/>
              <a:t>Posibles soluciones</a:t>
            </a:r>
            <a:endParaRPr lang="es-ES" dirty="0"/>
          </a:p>
        </p:txBody>
      </p:sp>
      <p:sp>
        <p:nvSpPr>
          <p:cNvPr id="3" name="2 Marcador de contenido"/>
          <p:cNvSpPr>
            <a:spLocks noGrp="1"/>
          </p:cNvSpPr>
          <p:nvPr>
            <p:ph sz="half" idx="1"/>
          </p:nvPr>
        </p:nvSpPr>
        <p:spPr>
          <a:xfrm>
            <a:off x="179512" y="1101749"/>
            <a:ext cx="8435280" cy="5639619"/>
          </a:xfrm>
        </p:spPr>
        <p:txBody>
          <a:bodyPr>
            <a:normAutofit lnSpcReduction="10000"/>
          </a:bodyPr>
          <a:lstStyle/>
          <a:p>
            <a:pPr marL="64008" indent="0">
              <a:buNone/>
            </a:pPr>
            <a:r>
              <a:rPr lang="es-ES" sz="1900" dirty="0" smtClean="0"/>
              <a:t>-Para </a:t>
            </a:r>
            <a:r>
              <a:rPr lang="es-ES" sz="1900" dirty="0"/>
              <a:t>evitar la extinción de las especies se necesita conocer su entorno y aprender a vivir con el sin modificarlo, lo que evitaría cambios bruscos en el medio ambiente y así evitar la desaparición de alguna especie, los seres vivos necesitan adaptarse a los cambios de su medio por largos periodos de tiempo, si los cambios son abruptos no logran adaptarse y perecen como especie</a:t>
            </a:r>
            <a:r>
              <a:rPr lang="es-ES" sz="1900" dirty="0" smtClean="0"/>
              <a:t>.</a:t>
            </a:r>
          </a:p>
          <a:p>
            <a:pPr marL="64008" indent="0">
              <a:buNone/>
            </a:pPr>
            <a:endParaRPr lang="es-ES" sz="1900" dirty="0" smtClean="0"/>
          </a:p>
          <a:p>
            <a:pPr marL="64008" indent="0">
              <a:buNone/>
            </a:pPr>
            <a:r>
              <a:rPr lang="es-ES" sz="1900" dirty="0" smtClean="0"/>
              <a:t>-</a:t>
            </a:r>
            <a:r>
              <a:rPr lang="es-ES" sz="1900" dirty="0"/>
              <a:t>Control natal, para evitar la necesidad de extender las ciudades.</a:t>
            </a:r>
          </a:p>
          <a:p>
            <a:pPr marL="64008" indent="0">
              <a:buNone/>
            </a:pPr>
            <a:endParaRPr lang="es-ES" sz="1900" dirty="0"/>
          </a:p>
          <a:p>
            <a:pPr marL="64008" indent="0">
              <a:buNone/>
            </a:pPr>
            <a:r>
              <a:rPr lang="es-ES" sz="1900" dirty="0"/>
              <a:t>-Disminución de contaminantes vertidos en aire, tierra y agua.</a:t>
            </a:r>
            <a:br>
              <a:rPr lang="es-ES" sz="1900" dirty="0"/>
            </a:br>
            <a:r>
              <a:rPr lang="es-ES" sz="1900" dirty="0"/>
              <a:t/>
            </a:r>
            <a:br>
              <a:rPr lang="es-ES" sz="1900" dirty="0"/>
            </a:br>
            <a:r>
              <a:rPr lang="es-ES" sz="1900" dirty="0"/>
              <a:t>-Disminución de la tala de bosques</a:t>
            </a:r>
            <a:r>
              <a:rPr lang="es-ES" sz="1900" dirty="0" smtClean="0"/>
              <a:t>.</a:t>
            </a:r>
          </a:p>
          <a:p>
            <a:pPr marL="64008" indent="0">
              <a:buNone/>
            </a:pPr>
            <a:endParaRPr lang="es-AR" sz="1900" dirty="0"/>
          </a:p>
          <a:p>
            <a:pPr marL="64008" indent="0">
              <a:buNone/>
            </a:pPr>
            <a:r>
              <a:rPr lang="es-ES" sz="1900" dirty="0" smtClean="0"/>
              <a:t>- </a:t>
            </a:r>
            <a:r>
              <a:rPr lang="es-ES" sz="1900" dirty="0"/>
              <a:t>Mayores penas a los delitos de tráfico de animales.</a:t>
            </a:r>
          </a:p>
          <a:p>
            <a:pPr marL="64008" indent="0">
              <a:buNone/>
            </a:pPr>
            <a:endParaRPr lang="es-ES" sz="1900" dirty="0"/>
          </a:p>
          <a:p>
            <a:pPr marL="64008" indent="0">
              <a:buNone/>
            </a:pPr>
            <a:r>
              <a:rPr lang="es-ES" sz="1900" dirty="0" smtClean="0"/>
              <a:t>- </a:t>
            </a:r>
            <a:r>
              <a:rPr lang="es-ES" sz="1900" dirty="0"/>
              <a:t>Invertir mayores fondos para criaderos de animales en peligro de </a:t>
            </a:r>
            <a:r>
              <a:rPr lang="es-ES" sz="1900" dirty="0" smtClean="0"/>
              <a:t>extinción.</a:t>
            </a:r>
          </a:p>
          <a:p>
            <a:pPr marL="64008" indent="0">
              <a:buNone/>
            </a:pPr>
            <a:endParaRPr lang="es-ES" sz="1900" dirty="0" smtClean="0"/>
          </a:p>
          <a:p>
            <a:pPr marL="64008" indent="0">
              <a:buNone/>
            </a:pPr>
            <a:r>
              <a:rPr lang="es-ES" sz="1900" dirty="0" smtClean="0"/>
              <a:t>- </a:t>
            </a:r>
            <a:r>
              <a:rPr lang="es-ES" sz="1900" dirty="0"/>
              <a:t>Cuidar con ahínco las reservas ecológicas y ampliar su número.</a:t>
            </a:r>
          </a:p>
          <a:p>
            <a:pPr marL="64008" indent="0">
              <a:buNone/>
            </a:pPr>
            <a:endParaRPr lang="es-ES" sz="1900" dirty="0" smtClean="0"/>
          </a:p>
          <a:p>
            <a:pPr marL="64008" indent="0">
              <a:buNone/>
            </a:pPr>
            <a:endParaRPr lang="es-ES" sz="1900" dirty="0"/>
          </a:p>
        </p:txBody>
      </p:sp>
    </p:spTree>
    <p:extLst>
      <p:ext uri="{BB962C8B-B14F-4D97-AF65-F5344CB8AC3E}">
        <p14:creationId xmlns:p14="http://schemas.microsoft.com/office/powerpoint/2010/main" val="1181646876"/>
      </p:ext>
    </p:extLst>
  </p:cSld>
  <p:clrMapOvr>
    <a:masterClrMapping/>
  </p:clrMapOvr>
  <mc:AlternateContent xmlns:mc="http://schemas.openxmlformats.org/markup-compatibility/2006" xmlns:p14="http://schemas.microsoft.com/office/powerpoint/2010/main">
    <mc:Choice Requires="p14">
      <p:transition spd="slow" p14:dur="4000" advClick="0" advTm="45000">
        <p14:vortex dir="r"/>
        <p:sndAc>
          <p:stSnd>
            <p:snd r:embed="rId2" name="Bruno Mars -When I was your man (lyrics).mp3"/>
          </p:stSnd>
        </p:sndAc>
      </p:transition>
    </mc:Choice>
    <mc:Fallback xmlns="">
      <p:transition spd="slow" advClick="0" advTm="45000">
        <p:fade/>
        <p:sndAc>
          <p:stSnd>
            <p:snd r:embed="rId3" name="Bruno Mars -When I was your man (lyrics).mp3"/>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 fill="hold"/>
                                        <p:tgtEl>
                                          <p:spTgt spid="2"/>
                                        </p:tgtEl>
                                        <p:attrNameLst>
                                          <p:attrName>ppt_w</p:attrName>
                                        </p:attrNameLst>
                                      </p:cBhvr>
                                      <p:tavLst>
                                        <p:tav tm="0">
                                          <p:val>
                                            <p:fltVal val="0"/>
                                          </p:val>
                                        </p:tav>
                                        <p:tav tm="100000">
                                          <p:val>
                                            <p:strVal val="#ppt_w"/>
                                          </p:val>
                                        </p:tav>
                                      </p:tavLst>
                                    </p:anim>
                                    <p:anim calcmode="lin" valueType="num">
                                      <p:cBhvr>
                                        <p:cTn id="8" dur="10" fill="hold"/>
                                        <p:tgtEl>
                                          <p:spTgt spid="2"/>
                                        </p:tgtEl>
                                        <p:attrNameLst>
                                          <p:attrName>ppt_h</p:attrName>
                                        </p:attrNameLst>
                                      </p:cBhvr>
                                      <p:tavLst>
                                        <p:tav tm="0">
                                          <p:val>
                                            <p:fltVal val="0"/>
                                          </p:val>
                                        </p:tav>
                                        <p:tav tm="100000">
                                          <p:val>
                                            <p:strVal val="#ppt_h"/>
                                          </p:val>
                                        </p:tav>
                                      </p:tavLst>
                                    </p:anim>
                                    <p:anim calcmode="lin" valueType="num">
                                      <p:cBhvr>
                                        <p:cTn id="9" dur="10" fill="hold"/>
                                        <p:tgtEl>
                                          <p:spTgt spid="2"/>
                                        </p:tgtEl>
                                        <p:attrNameLst>
                                          <p:attrName>style.rotation</p:attrName>
                                        </p:attrNameLst>
                                      </p:cBhvr>
                                      <p:tavLst>
                                        <p:tav tm="0">
                                          <p:val>
                                            <p:fltVal val="90"/>
                                          </p:val>
                                        </p:tav>
                                        <p:tav tm="100000">
                                          <p:val>
                                            <p:fltVal val="0"/>
                                          </p:val>
                                        </p:tav>
                                      </p:tavLst>
                                    </p:anim>
                                    <p:animEffect transition="in" filter="fade">
                                      <p:cBhvr>
                                        <p:cTn id="10" dur="10"/>
                                        <p:tgtEl>
                                          <p:spTgt spid="2"/>
                                        </p:tgtEl>
                                      </p:cBhvr>
                                    </p:animEffect>
                                  </p:childTnLst>
                                </p:cTn>
                              </p:par>
                            </p:childTnLst>
                          </p:cTn>
                        </p:par>
                        <p:par>
                          <p:cTn id="11" fill="hold">
                            <p:stCondLst>
                              <p:cond delay="10"/>
                            </p:stCondLst>
                            <p:childTnLst>
                              <p:par>
                                <p:cTn id="12" presetID="1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
                                        <p:tgtEl>
                                          <p:spTgt spid="3">
                                            <p:txEl>
                                              <p:pRg st="0" end="0"/>
                                            </p:txEl>
                                          </p:spTgt>
                                        </p:tgtEl>
                                      </p:cBhvr>
                                    </p:animEffect>
                                  </p:childTnLst>
                                </p:cTn>
                              </p:par>
                            </p:childTnLst>
                          </p:cTn>
                        </p:par>
                        <p:par>
                          <p:cTn id="15" fill="hold">
                            <p:stCondLst>
                              <p:cond delay="20"/>
                            </p:stCondLst>
                            <p:childTnLst>
                              <p:par>
                                <p:cTn id="16" presetID="10"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
                                        <p:tgtEl>
                                          <p:spTgt spid="3">
                                            <p:txEl>
                                              <p:pRg st="2" end="2"/>
                                            </p:txEl>
                                          </p:spTgt>
                                        </p:tgtEl>
                                      </p:cBhvr>
                                    </p:animEffect>
                                  </p:childTnLst>
                                </p:cTn>
                              </p:par>
                            </p:childTnLst>
                          </p:cTn>
                        </p:par>
                        <p:par>
                          <p:cTn id="19" fill="hold">
                            <p:stCondLst>
                              <p:cond delay="30"/>
                            </p:stCondLst>
                            <p:childTnLst>
                              <p:par>
                                <p:cTn id="20" presetID="10" presetClass="entr" presetSubtype="0"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
                                        <p:tgtEl>
                                          <p:spTgt spid="3">
                                            <p:txEl>
                                              <p:pRg st="4" end="4"/>
                                            </p:txEl>
                                          </p:spTgt>
                                        </p:tgtEl>
                                      </p:cBhvr>
                                    </p:animEffect>
                                  </p:childTnLst>
                                </p:cTn>
                              </p:par>
                            </p:childTnLst>
                          </p:cTn>
                        </p:par>
                        <p:par>
                          <p:cTn id="23" fill="hold">
                            <p:stCondLst>
                              <p:cond delay="40"/>
                            </p:stCondLst>
                            <p:childTnLst>
                              <p:par>
                                <p:cTn id="24" presetID="10" presetClass="entr" presetSubtype="0" fill="hold" grpId="0" nodeType="after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
                                        <p:tgtEl>
                                          <p:spTgt spid="3">
                                            <p:txEl>
                                              <p:pRg st="6" end="6"/>
                                            </p:txEl>
                                          </p:spTgt>
                                        </p:tgtEl>
                                      </p:cBhvr>
                                    </p:animEffect>
                                  </p:childTnLst>
                                </p:cTn>
                              </p:par>
                            </p:childTnLst>
                          </p:cTn>
                        </p:par>
                        <p:par>
                          <p:cTn id="27" fill="hold">
                            <p:stCondLst>
                              <p:cond delay="50"/>
                            </p:stCondLst>
                            <p:childTnLst>
                              <p:par>
                                <p:cTn id="28" presetID="10" presetClass="entr" presetSubtype="0" fill="hold" grpId="0" nodeType="after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10"/>
                                        <p:tgtEl>
                                          <p:spTgt spid="3">
                                            <p:txEl>
                                              <p:pRg st="8" end="8"/>
                                            </p:txEl>
                                          </p:spTgt>
                                        </p:tgtEl>
                                      </p:cBhvr>
                                    </p:animEffect>
                                  </p:childTnLst>
                                </p:cTn>
                              </p:par>
                            </p:childTnLst>
                          </p:cTn>
                        </p:par>
                        <p:par>
                          <p:cTn id="31" fill="hold">
                            <p:stCondLst>
                              <p:cond delay="60"/>
                            </p:stCondLst>
                            <p:childTnLst>
                              <p:par>
                                <p:cTn id="32" presetID="10" presetClass="entr" presetSubtype="0" fill="hold" grpId="0" nodeType="after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1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272"/>
            <a:ext cx="8229600" cy="1399032"/>
          </a:xfrm>
        </p:spPr>
        <p:txBody>
          <a:bodyPr/>
          <a:lstStyle/>
          <a:p>
            <a:r>
              <a:rPr lang="es-AR" dirty="0" smtClean="0"/>
              <a:t>Posibles soluciones</a:t>
            </a:r>
            <a:endParaRPr lang="es-ES" dirty="0"/>
          </a:p>
        </p:txBody>
      </p:sp>
      <p:sp>
        <p:nvSpPr>
          <p:cNvPr id="3" name="2 Marcador de contenido"/>
          <p:cNvSpPr>
            <a:spLocks noGrp="1"/>
          </p:cNvSpPr>
          <p:nvPr>
            <p:ph sz="half" idx="1"/>
          </p:nvPr>
        </p:nvSpPr>
        <p:spPr>
          <a:xfrm>
            <a:off x="251520" y="1124744"/>
            <a:ext cx="8075240" cy="5733256"/>
          </a:xfrm>
        </p:spPr>
        <p:txBody>
          <a:bodyPr>
            <a:normAutofit lnSpcReduction="10000"/>
          </a:bodyPr>
          <a:lstStyle/>
          <a:p>
            <a:pPr marL="64008" indent="0">
              <a:buNone/>
            </a:pPr>
            <a:r>
              <a:rPr lang="es-ES" sz="1900" dirty="0" smtClean="0"/>
              <a:t>-Utilizar </a:t>
            </a:r>
            <a:r>
              <a:rPr lang="es-ES" sz="1900" dirty="0"/>
              <a:t>los recursos naturales de manera realmente racional y evitar la sobre explotación </a:t>
            </a:r>
            <a:br>
              <a:rPr lang="es-ES" sz="1900" dirty="0"/>
            </a:br>
            <a:r>
              <a:rPr lang="es-ES" sz="1900" dirty="0"/>
              <a:t/>
            </a:r>
            <a:br>
              <a:rPr lang="es-ES" sz="1900" dirty="0"/>
            </a:br>
            <a:r>
              <a:rPr lang="es-ES" sz="1900" dirty="0" smtClean="0"/>
              <a:t>-Tratamiento </a:t>
            </a:r>
            <a:r>
              <a:rPr lang="es-ES" sz="1900" dirty="0"/>
              <a:t>primario (al menos) a las aguas negras que son vertidas a los cauces ya sean artificiales o naturales.</a:t>
            </a:r>
            <a:br>
              <a:rPr lang="es-ES" sz="1900" dirty="0"/>
            </a:br>
            <a:r>
              <a:rPr lang="es-ES" sz="1900" dirty="0"/>
              <a:t/>
            </a:r>
            <a:br>
              <a:rPr lang="es-ES" sz="1900" dirty="0"/>
            </a:br>
            <a:r>
              <a:rPr lang="es-ES" sz="1900" dirty="0" smtClean="0"/>
              <a:t>-Regular </a:t>
            </a:r>
            <a:r>
              <a:rPr lang="es-ES" sz="1900" dirty="0"/>
              <a:t>seriamente los permisos para la tala de bosques y solicitar a los que explotan esos recursos reforesten con seres endémicos, es decir, lo que quitan lo ponen.</a:t>
            </a:r>
            <a:br>
              <a:rPr lang="es-ES" sz="1900" dirty="0"/>
            </a:br>
            <a:endParaRPr lang="es-ES" sz="1900" dirty="0" smtClean="0"/>
          </a:p>
          <a:p>
            <a:pPr marL="64008" indent="0">
              <a:buNone/>
            </a:pPr>
            <a:r>
              <a:rPr lang="es-ES" sz="1900" dirty="0" smtClean="0"/>
              <a:t>-Tener </a:t>
            </a:r>
            <a:r>
              <a:rPr lang="es-ES" sz="1900" dirty="0"/>
              <a:t>respeto por los animales y plantas que nos rodean</a:t>
            </a:r>
            <a:r>
              <a:rPr lang="es-ES" sz="1900" dirty="0" smtClean="0"/>
              <a:t>.</a:t>
            </a:r>
          </a:p>
          <a:p>
            <a:pPr marL="64008" indent="0">
              <a:buNone/>
            </a:pPr>
            <a:endParaRPr lang="es-AR" sz="1900" dirty="0"/>
          </a:p>
          <a:p>
            <a:pPr marL="64008" indent="0">
              <a:buNone/>
            </a:pPr>
            <a:r>
              <a:rPr lang="es-ES" sz="1900" dirty="0" smtClean="0"/>
              <a:t>-Comprender </a:t>
            </a:r>
            <a:r>
              <a:rPr lang="es-ES" sz="1900" dirty="0"/>
              <a:t>que si los animales son desplazados de su hábitat tenderán a adaptarse a las zonas urbanas o en su defecto a estar en un área más restringida donde comenzará a escasear el alimento y habrán más ataques a seres humanos por la busca de alimento</a:t>
            </a:r>
            <a:r>
              <a:rPr lang="es-ES" sz="1900" dirty="0" smtClean="0"/>
              <a:t>.</a:t>
            </a:r>
            <a:endParaRPr lang="es-ES" sz="2000" dirty="0" smtClean="0"/>
          </a:p>
          <a:p>
            <a:pPr marL="64008" indent="0">
              <a:buNone/>
            </a:pPr>
            <a:endParaRPr lang="es-AR" sz="2000" dirty="0" smtClean="0"/>
          </a:p>
          <a:p>
            <a:pPr marL="64008" indent="0">
              <a:buNone/>
            </a:pPr>
            <a:r>
              <a:rPr lang="es-ES" sz="1900" dirty="0" smtClean="0"/>
              <a:t>-Manifestarnos </a:t>
            </a:r>
            <a:r>
              <a:rPr lang="es-ES" sz="1900" dirty="0"/>
              <a:t>enérgicamente en contra de las matanzas de </a:t>
            </a:r>
            <a:r>
              <a:rPr lang="es-ES" sz="1900" dirty="0" smtClean="0"/>
              <a:t>animales.</a:t>
            </a:r>
            <a:endParaRPr lang="es-AR" sz="1900" dirty="0"/>
          </a:p>
          <a:p>
            <a:pPr marL="64008" indent="0">
              <a:buNone/>
            </a:pPr>
            <a:endParaRPr lang="es-ES" sz="1900" dirty="0" smtClean="0"/>
          </a:p>
          <a:p>
            <a:pPr marL="64008" indent="0">
              <a:buNone/>
            </a:pPr>
            <a:endParaRPr lang="es-ES" sz="1900" dirty="0"/>
          </a:p>
        </p:txBody>
      </p:sp>
      <p:sp>
        <p:nvSpPr>
          <p:cNvPr id="8" name="Rectangle 2"/>
          <p:cNvSpPr>
            <a:spLocks noChangeArrowheads="1"/>
          </p:cNvSpPr>
          <p:nvPr/>
        </p:nvSpPr>
        <p:spPr bwMode="auto">
          <a:xfrm>
            <a:off x="2071688" y="1882775"/>
            <a:ext cx="9144000" cy="0"/>
          </a:xfrm>
          <a:prstGeom prst="rect">
            <a:avLst/>
          </a:prstGeom>
          <a:solidFill>
            <a:srgbClr val="EEE8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900" b="0" i="0" u="none" strike="noStrike" cap="none" normalizeH="0" baseline="0" smtClean="0">
                <a:ln>
                  <a:noFill/>
                </a:ln>
                <a:solidFill>
                  <a:srgbClr val="333333"/>
                </a:solidFill>
                <a:effectLst/>
                <a:latin typeface="Georgia" pitchFamily="18" charset="0"/>
                <a:cs typeface="Arial" pitchFamily="34" charset="0"/>
              </a:rPr>
              <a:t/>
            </a:r>
            <a:br>
              <a:rPr kumimoji="0" lang="es-ES" altLang="es-ES" sz="900" b="0" i="0" u="none" strike="noStrike" cap="none" normalizeH="0" baseline="0" smtClean="0">
                <a:ln>
                  <a:noFill/>
                </a:ln>
                <a:solidFill>
                  <a:srgbClr val="333333"/>
                </a:solidFill>
                <a:effectLst/>
                <a:latin typeface="Georgia" pitchFamily="18" charset="0"/>
                <a:cs typeface="Arial" pitchFamily="34" charset="0"/>
              </a:rPr>
            </a:b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36295269"/>
      </p:ext>
    </p:extLst>
  </p:cSld>
  <p:clrMapOvr>
    <a:masterClrMapping/>
  </p:clrMapOvr>
  <mc:AlternateContent xmlns:mc="http://schemas.openxmlformats.org/markup-compatibility/2006" xmlns:p14="http://schemas.microsoft.com/office/powerpoint/2010/main">
    <mc:Choice Requires="p14">
      <p:transition spd="slow" p14:dur="4000" advClick="0" advTm="48000">
        <p14:vortex dir="r"/>
        <p:sndAc>
          <p:stSnd>
            <p:snd r:embed="rId2" name="Bruno Mars -When I was your man (lyrics).mp3"/>
          </p:stSnd>
        </p:sndAc>
      </p:transition>
    </mc:Choice>
    <mc:Fallback xmlns="">
      <p:transition spd="slow" advClick="0" advTm="48000">
        <p:fade/>
        <p:sndAc>
          <p:stSnd>
            <p:snd r:embed="rId3" name="Bruno Mars -When I was your man (lyrics).mp3"/>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 fill="hold"/>
                                        <p:tgtEl>
                                          <p:spTgt spid="2"/>
                                        </p:tgtEl>
                                        <p:attrNameLst>
                                          <p:attrName>ppt_w</p:attrName>
                                        </p:attrNameLst>
                                      </p:cBhvr>
                                      <p:tavLst>
                                        <p:tav tm="0">
                                          <p:val>
                                            <p:fltVal val="0"/>
                                          </p:val>
                                        </p:tav>
                                        <p:tav tm="100000">
                                          <p:val>
                                            <p:strVal val="#ppt_w"/>
                                          </p:val>
                                        </p:tav>
                                      </p:tavLst>
                                    </p:anim>
                                    <p:anim calcmode="lin" valueType="num">
                                      <p:cBhvr>
                                        <p:cTn id="8" dur="10" fill="hold"/>
                                        <p:tgtEl>
                                          <p:spTgt spid="2"/>
                                        </p:tgtEl>
                                        <p:attrNameLst>
                                          <p:attrName>ppt_h</p:attrName>
                                        </p:attrNameLst>
                                      </p:cBhvr>
                                      <p:tavLst>
                                        <p:tav tm="0">
                                          <p:val>
                                            <p:fltVal val="0"/>
                                          </p:val>
                                        </p:tav>
                                        <p:tav tm="100000">
                                          <p:val>
                                            <p:strVal val="#ppt_h"/>
                                          </p:val>
                                        </p:tav>
                                      </p:tavLst>
                                    </p:anim>
                                    <p:anim calcmode="lin" valueType="num">
                                      <p:cBhvr>
                                        <p:cTn id="9" dur="10" fill="hold"/>
                                        <p:tgtEl>
                                          <p:spTgt spid="2"/>
                                        </p:tgtEl>
                                        <p:attrNameLst>
                                          <p:attrName>style.rotation</p:attrName>
                                        </p:attrNameLst>
                                      </p:cBhvr>
                                      <p:tavLst>
                                        <p:tav tm="0">
                                          <p:val>
                                            <p:fltVal val="90"/>
                                          </p:val>
                                        </p:tav>
                                        <p:tav tm="100000">
                                          <p:val>
                                            <p:fltVal val="0"/>
                                          </p:val>
                                        </p:tav>
                                      </p:tavLst>
                                    </p:anim>
                                    <p:animEffect transition="in" filter="fade">
                                      <p:cBhvr>
                                        <p:cTn id="10" dur="10"/>
                                        <p:tgtEl>
                                          <p:spTgt spid="2"/>
                                        </p:tgtEl>
                                      </p:cBhvr>
                                    </p:animEffect>
                                  </p:childTnLst>
                                </p:cTn>
                              </p:par>
                            </p:childTnLst>
                          </p:cTn>
                        </p:par>
                        <p:par>
                          <p:cTn id="11" fill="hold">
                            <p:stCondLst>
                              <p:cond delay="10"/>
                            </p:stCondLst>
                            <p:childTnLst>
                              <p:par>
                                <p:cTn id="12" presetID="1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
                                        <p:tgtEl>
                                          <p:spTgt spid="3">
                                            <p:txEl>
                                              <p:pRg st="0" end="0"/>
                                            </p:txEl>
                                          </p:spTgt>
                                        </p:tgtEl>
                                      </p:cBhvr>
                                    </p:animEffect>
                                  </p:childTnLst>
                                </p:cTn>
                              </p:par>
                            </p:childTnLst>
                          </p:cTn>
                        </p:par>
                        <p:par>
                          <p:cTn id="15" fill="hold">
                            <p:stCondLst>
                              <p:cond delay="20"/>
                            </p:stCondLst>
                            <p:childTnLst>
                              <p:par>
                                <p:cTn id="16" presetID="10"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
                                        <p:tgtEl>
                                          <p:spTgt spid="3">
                                            <p:txEl>
                                              <p:pRg st="1" end="1"/>
                                            </p:txEl>
                                          </p:spTgt>
                                        </p:tgtEl>
                                      </p:cBhvr>
                                    </p:animEffect>
                                  </p:childTnLst>
                                </p:cTn>
                              </p:par>
                            </p:childTnLst>
                          </p:cTn>
                        </p:par>
                        <p:par>
                          <p:cTn id="19" fill="hold">
                            <p:stCondLst>
                              <p:cond delay="30"/>
                            </p:stCondLst>
                            <p:childTnLst>
                              <p:par>
                                <p:cTn id="20" presetID="10" presetClass="entr" presetSubtype="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
                                        <p:tgtEl>
                                          <p:spTgt spid="3">
                                            <p:txEl>
                                              <p:pRg st="3" end="3"/>
                                            </p:txEl>
                                          </p:spTgt>
                                        </p:tgtEl>
                                      </p:cBhvr>
                                    </p:animEffect>
                                  </p:childTnLst>
                                </p:cTn>
                              </p:par>
                            </p:childTnLst>
                          </p:cTn>
                        </p:par>
                        <p:par>
                          <p:cTn id="23" fill="hold">
                            <p:stCondLst>
                              <p:cond delay="40"/>
                            </p:stCondLst>
                            <p:childTnLst>
                              <p:par>
                                <p:cTn id="24" presetID="10" presetClass="entr" presetSubtype="0" fill="hold" grpId="0"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9392"/>
            <a:ext cx="8229600" cy="1399032"/>
          </a:xfrm>
        </p:spPr>
        <p:txBody>
          <a:bodyPr/>
          <a:lstStyle/>
          <a:p>
            <a:r>
              <a:rPr lang="es-AR" dirty="0" smtClean="0"/>
              <a:t>Posibles soluciones</a:t>
            </a:r>
            <a:endParaRPr lang="es-ES" dirty="0"/>
          </a:p>
        </p:txBody>
      </p:sp>
      <p:sp>
        <p:nvSpPr>
          <p:cNvPr id="3" name="2 Marcador de contenido"/>
          <p:cNvSpPr>
            <a:spLocks noGrp="1"/>
          </p:cNvSpPr>
          <p:nvPr>
            <p:ph sz="half" idx="1"/>
          </p:nvPr>
        </p:nvSpPr>
        <p:spPr>
          <a:xfrm>
            <a:off x="251520" y="1196752"/>
            <a:ext cx="8003232" cy="4525963"/>
          </a:xfrm>
        </p:spPr>
        <p:txBody>
          <a:bodyPr>
            <a:normAutofit/>
          </a:bodyPr>
          <a:lstStyle/>
          <a:p>
            <a:pPr marL="64008" indent="0">
              <a:buNone/>
            </a:pPr>
            <a:r>
              <a:rPr lang="es-ES" sz="1900" dirty="0" smtClean="0"/>
              <a:t>- </a:t>
            </a:r>
            <a:r>
              <a:rPr lang="es-ES" sz="1900" dirty="0"/>
              <a:t>No consumir alimentos exóticos, donde los alimentos son animales en peligro de extinción o en su defecto matados de forma sumamente cruel y dolorosa.</a:t>
            </a:r>
          </a:p>
          <a:p>
            <a:pPr marL="64008" indent="0">
              <a:buNone/>
            </a:pPr>
            <a:endParaRPr lang="es-ES" sz="1900" dirty="0"/>
          </a:p>
          <a:p>
            <a:pPr marL="64008" indent="0">
              <a:buNone/>
            </a:pPr>
            <a:r>
              <a:rPr lang="es-ES" sz="1900" dirty="0" smtClean="0"/>
              <a:t>-Crear </a:t>
            </a:r>
            <a:r>
              <a:rPr lang="es-ES" sz="1900" dirty="0"/>
              <a:t>publicidad para concienciar a la gente y poco a poco conseguir acabar con el </a:t>
            </a:r>
            <a:r>
              <a:rPr lang="es-ES" sz="1900" dirty="0" smtClean="0"/>
              <a:t>problema.</a:t>
            </a:r>
            <a:endParaRPr lang="es-ES" sz="1900" dirty="0"/>
          </a:p>
        </p:txBody>
      </p:sp>
    </p:spTree>
    <p:extLst>
      <p:ext uri="{BB962C8B-B14F-4D97-AF65-F5344CB8AC3E}">
        <p14:creationId xmlns:p14="http://schemas.microsoft.com/office/powerpoint/2010/main" val="633529134"/>
      </p:ext>
    </p:extLst>
  </p:cSld>
  <p:clrMapOvr>
    <a:masterClrMapping/>
  </p:clrMapOvr>
  <mc:AlternateContent xmlns:mc="http://schemas.openxmlformats.org/markup-compatibility/2006" xmlns:p14="http://schemas.microsoft.com/office/powerpoint/2010/main">
    <mc:Choice Requires="p14">
      <p:transition spd="slow" p14:dur="4000" advClick="0" advTm="27000">
        <p14:vortex dir="r"/>
        <p:sndAc>
          <p:stSnd>
            <p:snd r:embed="rId2" name="Bruno Mars -When I was your man (lyrics).mp3"/>
          </p:stSnd>
        </p:sndAc>
      </p:transition>
    </mc:Choice>
    <mc:Fallback xmlns="">
      <p:transition spd="slow" advClick="0" advTm="27000">
        <p:fade/>
        <p:sndAc>
          <p:stSnd>
            <p:snd r:embed="rId3" name="Bruno Mars -When I was your man (lyrics).mp3"/>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 fill="hold"/>
                                        <p:tgtEl>
                                          <p:spTgt spid="2"/>
                                        </p:tgtEl>
                                        <p:attrNameLst>
                                          <p:attrName>ppt_w</p:attrName>
                                        </p:attrNameLst>
                                      </p:cBhvr>
                                      <p:tavLst>
                                        <p:tav tm="0">
                                          <p:val>
                                            <p:fltVal val="0"/>
                                          </p:val>
                                        </p:tav>
                                        <p:tav tm="100000">
                                          <p:val>
                                            <p:strVal val="#ppt_w"/>
                                          </p:val>
                                        </p:tav>
                                      </p:tavLst>
                                    </p:anim>
                                    <p:anim calcmode="lin" valueType="num">
                                      <p:cBhvr>
                                        <p:cTn id="8" dur="10" fill="hold"/>
                                        <p:tgtEl>
                                          <p:spTgt spid="2"/>
                                        </p:tgtEl>
                                        <p:attrNameLst>
                                          <p:attrName>ppt_h</p:attrName>
                                        </p:attrNameLst>
                                      </p:cBhvr>
                                      <p:tavLst>
                                        <p:tav tm="0">
                                          <p:val>
                                            <p:fltVal val="0"/>
                                          </p:val>
                                        </p:tav>
                                        <p:tav tm="100000">
                                          <p:val>
                                            <p:strVal val="#ppt_h"/>
                                          </p:val>
                                        </p:tav>
                                      </p:tavLst>
                                    </p:anim>
                                    <p:anim calcmode="lin" valueType="num">
                                      <p:cBhvr>
                                        <p:cTn id="9" dur="10" fill="hold"/>
                                        <p:tgtEl>
                                          <p:spTgt spid="2"/>
                                        </p:tgtEl>
                                        <p:attrNameLst>
                                          <p:attrName>style.rotation</p:attrName>
                                        </p:attrNameLst>
                                      </p:cBhvr>
                                      <p:tavLst>
                                        <p:tav tm="0">
                                          <p:val>
                                            <p:fltVal val="90"/>
                                          </p:val>
                                        </p:tav>
                                        <p:tav tm="100000">
                                          <p:val>
                                            <p:fltVal val="0"/>
                                          </p:val>
                                        </p:tav>
                                      </p:tavLst>
                                    </p:anim>
                                    <p:animEffect transition="in" filter="fade">
                                      <p:cBhvr>
                                        <p:cTn id="10" dur="10"/>
                                        <p:tgtEl>
                                          <p:spTgt spid="2"/>
                                        </p:tgtEl>
                                      </p:cBhvr>
                                    </p:animEffect>
                                  </p:childTnLst>
                                </p:cTn>
                              </p:par>
                            </p:childTnLst>
                          </p:cTn>
                        </p:par>
                        <p:par>
                          <p:cTn id="11" fill="hold">
                            <p:stCondLst>
                              <p:cond delay="10"/>
                            </p:stCondLst>
                            <p:childTnLst>
                              <p:par>
                                <p:cTn id="12" presetID="1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
                                        <p:tgtEl>
                                          <p:spTgt spid="3">
                                            <p:txEl>
                                              <p:pRg st="0" end="0"/>
                                            </p:txEl>
                                          </p:spTgt>
                                        </p:tgtEl>
                                      </p:cBhvr>
                                    </p:animEffect>
                                  </p:childTnLst>
                                </p:cTn>
                              </p:par>
                            </p:childTnLst>
                          </p:cTn>
                        </p:par>
                        <p:par>
                          <p:cTn id="15" fill="hold">
                            <p:stCondLst>
                              <p:cond delay="20"/>
                            </p:stCondLst>
                            <p:childTnLst>
                              <p:par>
                                <p:cTn id="16" presetID="10"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390008"/>
            <a:ext cx="8229600" cy="1399032"/>
          </a:xfrm>
        </p:spPr>
        <p:txBody>
          <a:bodyPr/>
          <a:lstStyle/>
          <a:p>
            <a:pPr algn="ctr"/>
            <a:r>
              <a:rPr lang="es-AR" dirty="0" smtClean="0"/>
              <a:t>Catalina Stuppa y Guada</a:t>
            </a:r>
            <a:r>
              <a:rPr lang="es-ES" dirty="0" smtClean="0"/>
              <a:t>lupe Bersano Trofino</a:t>
            </a:r>
            <a:endParaRPr lang="es-ES" dirty="0"/>
          </a:p>
        </p:txBody>
      </p:sp>
    </p:spTree>
    <p:extLst>
      <p:ext uri="{BB962C8B-B14F-4D97-AF65-F5344CB8AC3E}">
        <p14:creationId xmlns:p14="http://schemas.microsoft.com/office/powerpoint/2010/main" val="3498386105"/>
      </p:ext>
    </p:extLst>
  </p:cSld>
  <p:clrMapOvr>
    <a:masterClrMapping/>
  </p:clrMapOvr>
  <mc:AlternateContent xmlns:mc="http://schemas.openxmlformats.org/markup-compatibility/2006" xmlns:p14="http://schemas.microsoft.com/office/powerpoint/2010/main">
    <mc:Choice Requires="p14">
      <p:transition spd="slow" p14:dur="4000" advClick="0" advTm="10000">
        <p14:vortex dir="r"/>
        <p:sndAc>
          <p:stSnd>
            <p:snd r:embed="rId2" name="Bruno Mars -When I was your man (lyrics).mp3"/>
          </p:stSnd>
        </p:sndAc>
      </p:transition>
    </mc:Choice>
    <mc:Fallback xmlns="">
      <p:transition spd="slow" advClick="0" advTm="10000">
        <p:fade/>
        <p:sndAc>
          <p:stSnd>
            <p:snd r:embed="rId3" name="Bruno Mars -When I was your man (lyrics).mp3"/>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
                                          <p:stCondLst>
                                            <p:cond delay="0"/>
                                          </p:stCondLst>
                                        </p:cTn>
                                        <p:tgtEl>
                                          <p:spTgt spid="2"/>
                                        </p:tgtEl>
                                      </p:cBhvr>
                                    </p:animEffect>
                                    <p:anim calcmode="lin" valueType="num">
                                      <p:cBhvr>
                                        <p:cTn id="8" dur="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 tmFilter="0, 0; 0.125,0.2665; 0.25,0.4; 0.375,0.465; 0.5,0.5;  0.625,0.535; 0.75,0.6; 0.875,0.7335; 1,1">
                                          <p:stCondLst>
                                            <p:cond delay="3"/>
                                          </p:stCondLst>
                                        </p:cTn>
                                        <p:tgtEl>
                                          <p:spTgt spid="2"/>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7"/>
                                          </p:stCondLst>
                                        </p:cTn>
                                        <p:tgtEl>
                                          <p:spTgt spid="2"/>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9"/>
                                          </p:stCondLst>
                                        </p:cTn>
                                        <p:tgtEl>
                                          <p:spTgt spid="2"/>
                                        </p:tgtEl>
                                        <p:attrNameLst>
                                          <p:attrName>ppt_y</p:attrName>
                                        </p:attrNameLst>
                                      </p:cBhvr>
                                      <p:tavLst>
                                        <p:tav tm="0" fmla="#ppt_y-sin(pi*$)/81">
                                          <p:val>
                                            <p:fltVal val="0"/>
                                          </p:val>
                                        </p:tav>
                                        <p:tav tm="100000">
                                          <p:val>
                                            <p:fltVal val="1"/>
                                          </p:val>
                                        </p:tav>
                                      </p:tavLst>
                                    </p:anim>
                                    <p:animScale>
                                      <p:cBhvr>
                                        <p:cTn id="13" dur="1">
                                          <p:stCondLst>
                                            <p:cond delay="3"/>
                                          </p:stCondLst>
                                        </p:cTn>
                                        <p:tgtEl>
                                          <p:spTgt spid="2"/>
                                        </p:tgtEl>
                                      </p:cBhvr>
                                      <p:to x="100000" y="60000"/>
                                    </p:animScale>
                                    <p:animScale>
                                      <p:cBhvr>
                                        <p:cTn id="14" dur="1" decel="50000">
                                          <p:stCondLst>
                                            <p:cond delay="3"/>
                                          </p:stCondLst>
                                        </p:cTn>
                                        <p:tgtEl>
                                          <p:spTgt spid="2"/>
                                        </p:tgtEl>
                                      </p:cBhvr>
                                      <p:to x="100000" y="100000"/>
                                    </p:animScale>
                                    <p:animScale>
                                      <p:cBhvr>
                                        <p:cTn id="15" dur="1">
                                          <p:stCondLst>
                                            <p:cond delay="6"/>
                                          </p:stCondLst>
                                        </p:cTn>
                                        <p:tgtEl>
                                          <p:spTgt spid="2"/>
                                        </p:tgtEl>
                                      </p:cBhvr>
                                      <p:to x="100000" y="80000"/>
                                    </p:animScale>
                                    <p:animScale>
                                      <p:cBhvr>
                                        <p:cTn id="16" dur="1" decel="50000">
                                          <p:stCondLst>
                                            <p:cond delay="7"/>
                                          </p:stCondLst>
                                        </p:cTn>
                                        <p:tgtEl>
                                          <p:spTgt spid="2"/>
                                        </p:tgtEl>
                                      </p:cBhvr>
                                      <p:to x="100000" y="100000"/>
                                    </p:animScale>
                                    <p:animScale>
                                      <p:cBhvr>
                                        <p:cTn id="17" dur="1">
                                          <p:stCondLst>
                                            <p:cond delay="9"/>
                                          </p:stCondLst>
                                        </p:cTn>
                                        <p:tgtEl>
                                          <p:spTgt spid="2"/>
                                        </p:tgtEl>
                                      </p:cBhvr>
                                      <p:to x="100000" y="90000"/>
                                    </p:animScale>
                                    <p:animScale>
                                      <p:cBhvr>
                                        <p:cTn id="18" dur="1" decel="50000">
                                          <p:stCondLst>
                                            <p:cond delay="9"/>
                                          </p:stCondLst>
                                        </p:cTn>
                                        <p:tgtEl>
                                          <p:spTgt spid="2"/>
                                        </p:tgtEl>
                                      </p:cBhvr>
                                      <p:to x="100000" y="100000"/>
                                    </p:animScale>
                                    <p:animScale>
                                      <p:cBhvr>
                                        <p:cTn id="19" dur="1">
                                          <p:stCondLst>
                                            <p:cond delay="9"/>
                                          </p:stCondLst>
                                        </p:cTn>
                                        <p:tgtEl>
                                          <p:spTgt spid="2"/>
                                        </p:tgtEl>
                                      </p:cBhvr>
                                      <p:to x="100000" y="95000"/>
                                    </p:animScale>
                                    <p:animScale>
                                      <p:cBhvr>
                                        <p:cTn id="20" dur="1" decel="50000">
                                          <p:stCondLst>
                                            <p:cond delay="9"/>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399032"/>
          </a:xfrm>
        </p:spPr>
        <p:txBody>
          <a:bodyPr/>
          <a:lstStyle/>
          <a:p>
            <a:r>
              <a:rPr lang="es-AR" dirty="0" smtClean="0"/>
              <a:t>Animales en peligro de extinción del mundo</a:t>
            </a:r>
            <a:endParaRPr lang="es-ES" dirty="0"/>
          </a:p>
        </p:txBody>
      </p:sp>
      <p:pic>
        <p:nvPicPr>
          <p:cNvPr id="7" name="6 Marcador de contenid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99592" y="1772816"/>
            <a:ext cx="2720484" cy="1875398"/>
          </a:xfrm>
        </p:spPr>
      </p:pic>
      <p:pic>
        <p:nvPicPr>
          <p:cNvPr id="9" name="8 Marcador de contenido"/>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99592" y="4365104"/>
            <a:ext cx="2736304" cy="1944216"/>
          </a:xfrm>
        </p:spPr>
      </p:pic>
      <p:sp>
        <p:nvSpPr>
          <p:cNvPr id="8" name="7 CuadroTexto"/>
          <p:cNvSpPr txBox="1"/>
          <p:nvPr/>
        </p:nvSpPr>
        <p:spPr>
          <a:xfrm>
            <a:off x="3779912" y="1665382"/>
            <a:ext cx="4968552" cy="2585323"/>
          </a:xfrm>
          <a:prstGeom prst="rect">
            <a:avLst/>
          </a:prstGeom>
          <a:noFill/>
        </p:spPr>
        <p:txBody>
          <a:bodyPr wrap="square" numCol="1" rtlCol="0">
            <a:spAutoFit/>
          </a:bodyPr>
          <a:lstStyle/>
          <a:p>
            <a:r>
              <a:rPr lang="es-ES" sz="1350" dirty="0" smtClean="0"/>
              <a:t>Ajolote </a:t>
            </a:r>
            <a:r>
              <a:rPr lang="es-ES" sz="1350" dirty="0"/>
              <a:t>(</a:t>
            </a:r>
            <a:r>
              <a:rPr lang="es-ES" sz="1350" i="1" dirty="0"/>
              <a:t>Ambystoma mexicanum</a:t>
            </a:r>
            <a:r>
              <a:rPr lang="es-ES" sz="1350" dirty="0"/>
              <a:t>) , está en peligro crítico de extinción. </a:t>
            </a:r>
            <a:r>
              <a:rPr lang="es-ES" sz="1350" dirty="0" smtClean="0"/>
              <a:t/>
            </a:r>
            <a:br>
              <a:rPr lang="es-ES" sz="1350" dirty="0" smtClean="0"/>
            </a:br>
            <a:r>
              <a:rPr lang="es-ES" sz="1350" b="1" dirty="0" smtClean="0"/>
              <a:t>AMENAZAS: </a:t>
            </a:r>
            <a:r>
              <a:rPr lang="es-ES" sz="1350" dirty="0" smtClean="0"/>
              <a:t>Independientemente </a:t>
            </a:r>
            <a:r>
              <a:rPr lang="es-ES" sz="1350" dirty="0"/>
              <a:t>de las razones para su captura, un gran problema que tiene la especie es que se </a:t>
            </a:r>
            <a:r>
              <a:rPr lang="es-ES" sz="1350" dirty="0" smtClean="0"/>
              <a:t>toman </a:t>
            </a:r>
            <a:r>
              <a:rPr lang="es-ES" sz="1350" dirty="0"/>
              <a:t>ejemplares menores de un año, lo que repercute en la población debido a </a:t>
            </a:r>
            <a:r>
              <a:rPr lang="es-ES" sz="1350" dirty="0" smtClean="0"/>
              <a:t>que </a:t>
            </a:r>
            <a:r>
              <a:rPr lang="es-ES" sz="1350" dirty="0"/>
              <a:t>estos ejemplares no se reproducirán</a:t>
            </a:r>
            <a:r>
              <a:rPr lang="es-ES" sz="1350" dirty="0" smtClean="0"/>
              <a:t>. </a:t>
            </a:r>
            <a:r>
              <a:rPr lang="es-ES" sz="1350" dirty="0"/>
              <a:t>Algunos otros problemas de la especie son: </a:t>
            </a:r>
            <a:endParaRPr lang="es-ES" sz="1350" dirty="0" smtClean="0"/>
          </a:p>
          <a:p>
            <a:r>
              <a:rPr lang="es-ES" sz="1350" dirty="0"/>
              <a:t>La desecación y contaminación de sistemas de canales y </a:t>
            </a:r>
            <a:r>
              <a:rPr lang="es-ES" sz="1350" dirty="0" smtClean="0"/>
              <a:t>lagos.</a:t>
            </a:r>
          </a:p>
          <a:p>
            <a:r>
              <a:rPr lang="es-ES" sz="1350" dirty="0" smtClean="0"/>
              <a:t>Captura </a:t>
            </a:r>
            <a:r>
              <a:rPr lang="es-ES" sz="1350" dirty="0"/>
              <a:t>para usarlos con fines medicinales de la medicina </a:t>
            </a:r>
            <a:r>
              <a:rPr lang="es-ES" sz="1350" dirty="0" smtClean="0"/>
              <a:t>tradicional.</a:t>
            </a:r>
            <a:endParaRPr lang="es-ES" sz="1350" dirty="0"/>
          </a:p>
        </p:txBody>
      </p:sp>
      <p:sp>
        <p:nvSpPr>
          <p:cNvPr id="10" name="9 CuadroTexto"/>
          <p:cNvSpPr txBox="1"/>
          <p:nvPr/>
        </p:nvSpPr>
        <p:spPr>
          <a:xfrm>
            <a:off x="3851920" y="4365104"/>
            <a:ext cx="4896544" cy="2169825"/>
          </a:xfrm>
          <a:prstGeom prst="rect">
            <a:avLst/>
          </a:prstGeom>
          <a:noFill/>
        </p:spPr>
        <p:txBody>
          <a:bodyPr wrap="square" rtlCol="0">
            <a:spAutoFit/>
          </a:bodyPr>
          <a:lstStyle/>
          <a:p>
            <a:r>
              <a:rPr lang="es-ES" sz="1500" dirty="0" smtClean="0"/>
              <a:t>Conejo de los volcanes (</a:t>
            </a:r>
            <a:r>
              <a:rPr lang="es-ES" sz="1500" i="1" dirty="0" smtClean="0"/>
              <a:t>romerolagus diazi</a:t>
            </a:r>
            <a:r>
              <a:rPr lang="es-ES" sz="1500" dirty="0" smtClean="0"/>
              <a:t>).</a:t>
            </a:r>
          </a:p>
          <a:p>
            <a:r>
              <a:rPr lang="es-AR" sz="1500" b="1" dirty="0" smtClean="0"/>
              <a:t>AMENAZAS: </a:t>
            </a:r>
            <a:r>
              <a:rPr lang="es-ES" sz="1500" dirty="0"/>
              <a:t>Destrucción del hábitat: causado por el pastoreo de ganado y el crecimiento de las ciudades</a:t>
            </a:r>
            <a:r>
              <a:rPr lang="es-ES" sz="1500" dirty="0" smtClean="0"/>
              <a:t>.</a:t>
            </a:r>
          </a:p>
          <a:p>
            <a:r>
              <a:rPr lang="es-ES" sz="1500" dirty="0"/>
              <a:t>Fragmentación de la población: la amenaza anterior conlleva la fragmentación por carreteras, zonas de cultivo, zonas deforestadas por otras causas </a:t>
            </a:r>
            <a:r>
              <a:rPr lang="es-ES" sz="1500" dirty="0" smtClean="0"/>
              <a:t>etc.</a:t>
            </a:r>
          </a:p>
          <a:p>
            <a:r>
              <a:rPr lang="es-ES" sz="1500" dirty="0" smtClean="0"/>
              <a:t>La tala,</a:t>
            </a:r>
            <a:r>
              <a:rPr lang="es-ES" sz="1500" dirty="0"/>
              <a:t> l</a:t>
            </a:r>
            <a:r>
              <a:rPr lang="es-ES" sz="1500" dirty="0" smtClean="0"/>
              <a:t>os </a:t>
            </a:r>
            <a:r>
              <a:rPr lang="es-ES" sz="1500" dirty="0"/>
              <a:t>incendios </a:t>
            </a:r>
            <a:r>
              <a:rPr lang="es-ES" sz="1500" dirty="0" smtClean="0"/>
              <a:t>forestales, caza.</a:t>
            </a:r>
            <a:endParaRPr lang="es-ES" sz="1500" b="1" dirty="0"/>
          </a:p>
        </p:txBody>
      </p:sp>
    </p:spTree>
    <p:extLst>
      <p:ext uri="{BB962C8B-B14F-4D97-AF65-F5344CB8AC3E}">
        <p14:creationId xmlns:p14="http://schemas.microsoft.com/office/powerpoint/2010/main" val="3850586754"/>
      </p:ext>
    </p:extLst>
  </p:cSld>
  <p:clrMapOvr>
    <a:masterClrMapping/>
  </p:clrMapOvr>
  <mc:AlternateContent xmlns:mc="http://schemas.openxmlformats.org/markup-compatibility/2006" xmlns:p14="http://schemas.microsoft.com/office/powerpoint/2010/main">
    <mc:Choice Requires="p14">
      <p:transition spd="slow" p14:dur="4000" advClick="0" advTm="40000">
        <p14:vortex dir="r"/>
        <p:sndAc>
          <p:stSnd>
            <p:snd r:embed="rId2" name="Bruno Mars -When I was your man (lyrics).mp3"/>
          </p:stSnd>
        </p:sndAc>
      </p:transition>
    </mc:Choice>
    <mc:Fallback xmlns="">
      <p:transition spd="slow" advClick="0" advTm="40000">
        <p:fade/>
        <p:sndAc>
          <p:stSnd>
            <p:snd r:embed="rId5" name="Bruno Mars -When I was your man (lyrics).mp3"/>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 fill="hold"/>
                                        <p:tgtEl>
                                          <p:spTgt spid="2"/>
                                        </p:tgtEl>
                                        <p:attrNameLst>
                                          <p:attrName>ppt_w</p:attrName>
                                        </p:attrNameLst>
                                      </p:cBhvr>
                                      <p:tavLst>
                                        <p:tav tm="0">
                                          <p:val>
                                            <p:fltVal val="0"/>
                                          </p:val>
                                        </p:tav>
                                        <p:tav tm="100000">
                                          <p:val>
                                            <p:strVal val="#ppt_w"/>
                                          </p:val>
                                        </p:tav>
                                      </p:tavLst>
                                    </p:anim>
                                    <p:anim calcmode="lin" valueType="num">
                                      <p:cBhvr>
                                        <p:cTn id="8" dur="10" fill="hold"/>
                                        <p:tgtEl>
                                          <p:spTgt spid="2"/>
                                        </p:tgtEl>
                                        <p:attrNameLst>
                                          <p:attrName>ppt_h</p:attrName>
                                        </p:attrNameLst>
                                      </p:cBhvr>
                                      <p:tavLst>
                                        <p:tav tm="0">
                                          <p:val>
                                            <p:fltVal val="0"/>
                                          </p:val>
                                        </p:tav>
                                        <p:tav tm="100000">
                                          <p:val>
                                            <p:strVal val="#ppt_h"/>
                                          </p:val>
                                        </p:tav>
                                      </p:tavLst>
                                    </p:anim>
                                    <p:anim calcmode="lin" valueType="num">
                                      <p:cBhvr>
                                        <p:cTn id="9" dur="10" fill="hold"/>
                                        <p:tgtEl>
                                          <p:spTgt spid="2"/>
                                        </p:tgtEl>
                                        <p:attrNameLst>
                                          <p:attrName>style.rotation</p:attrName>
                                        </p:attrNameLst>
                                      </p:cBhvr>
                                      <p:tavLst>
                                        <p:tav tm="0">
                                          <p:val>
                                            <p:fltVal val="90"/>
                                          </p:val>
                                        </p:tav>
                                        <p:tav tm="100000">
                                          <p:val>
                                            <p:fltVal val="0"/>
                                          </p:val>
                                        </p:tav>
                                      </p:tavLst>
                                    </p:anim>
                                    <p:animEffect transition="in" filter="fade">
                                      <p:cBhvr>
                                        <p:cTn id="10" dur="10"/>
                                        <p:tgtEl>
                                          <p:spTgt spid="2"/>
                                        </p:tgtEl>
                                      </p:cBhvr>
                                    </p:animEffect>
                                  </p:childTnLst>
                                </p:cTn>
                              </p:par>
                            </p:childTnLst>
                          </p:cTn>
                        </p:par>
                        <p:par>
                          <p:cTn id="11" fill="hold">
                            <p:stCondLst>
                              <p:cond delay="10"/>
                            </p:stCondLst>
                            <p:childTnLst>
                              <p:par>
                                <p:cTn id="12" presetID="3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 fill="hold"/>
                                        <p:tgtEl>
                                          <p:spTgt spid="8"/>
                                        </p:tgtEl>
                                        <p:attrNameLst>
                                          <p:attrName>ppt_w</p:attrName>
                                        </p:attrNameLst>
                                      </p:cBhvr>
                                      <p:tavLst>
                                        <p:tav tm="0">
                                          <p:val>
                                            <p:fltVal val="0"/>
                                          </p:val>
                                        </p:tav>
                                        <p:tav tm="100000">
                                          <p:val>
                                            <p:strVal val="#ppt_w"/>
                                          </p:val>
                                        </p:tav>
                                      </p:tavLst>
                                    </p:anim>
                                    <p:anim calcmode="lin" valueType="num">
                                      <p:cBhvr>
                                        <p:cTn id="15" dur="10" fill="hold"/>
                                        <p:tgtEl>
                                          <p:spTgt spid="8"/>
                                        </p:tgtEl>
                                        <p:attrNameLst>
                                          <p:attrName>ppt_h</p:attrName>
                                        </p:attrNameLst>
                                      </p:cBhvr>
                                      <p:tavLst>
                                        <p:tav tm="0">
                                          <p:val>
                                            <p:fltVal val="0"/>
                                          </p:val>
                                        </p:tav>
                                        <p:tav tm="100000">
                                          <p:val>
                                            <p:strVal val="#ppt_h"/>
                                          </p:val>
                                        </p:tav>
                                      </p:tavLst>
                                    </p:anim>
                                    <p:anim calcmode="lin" valueType="num">
                                      <p:cBhvr>
                                        <p:cTn id="16" dur="10" fill="hold"/>
                                        <p:tgtEl>
                                          <p:spTgt spid="8"/>
                                        </p:tgtEl>
                                        <p:attrNameLst>
                                          <p:attrName>style.rotation</p:attrName>
                                        </p:attrNameLst>
                                      </p:cBhvr>
                                      <p:tavLst>
                                        <p:tav tm="0">
                                          <p:val>
                                            <p:fltVal val="90"/>
                                          </p:val>
                                        </p:tav>
                                        <p:tav tm="100000">
                                          <p:val>
                                            <p:fltVal val="0"/>
                                          </p:val>
                                        </p:tav>
                                      </p:tavLst>
                                    </p:anim>
                                    <p:animEffect transition="in" filter="fade">
                                      <p:cBhvr>
                                        <p:cTn id="17" dur="10"/>
                                        <p:tgtEl>
                                          <p:spTgt spid="8"/>
                                        </p:tgtEl>
                                      </p:cBhvr>
                                    </p:animEffect>
                                  </p:childTnLst>
                                </p:cTn>
                              </p:par>
                            </p:childTnLst>
                          </p:cTn>
                        </p:par>
                        <p:par>
                          <p:cTn id="18" fill="hold">
                            <p:stCondLst>
                              <p:cond delay="2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
                                        <p:tgtEl>
                                          <p:spTgt spid="7"/>
                                        </p:tgtEl>
                                      </p:cBhvr>
                                    </p:animEffect>
                                  </p:childTnLst>
                                </p:cTn>
                              </p:par>
                            </p:childTnLst>
                          </p:cTn>
                        </p:par>
                        <p:par>
                          <p:cTn id="22" fill="hold">
                            <p:stCondLst>
                              <p:cond delay="30"/>
                            </p:stCondLst>
                            <p:childTnLst>
                              <p:par>
                                <p:cTn id="23" presetID="31"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 fill="hold"/>
                                        <p:tgtEl>
                                          <p:spTgt spid="10"/>
                                        </p:tgtEl>
                                        <p:attrNameLst>
                                          <p:attrName>ppt_w</p:attrName>
                                        </p:attrNameLst>
                                      </p:cBhvr>
                                      <p:tavLst>
                                        <p:tav tm="0">
                                          <p:val>
                                            <p:fltVal val="0"/>
                                          </p:val>
                                        </p:tav>
                                        <p:tav tm="100000">
                                          <p:val>
                                            <p:strVal val="#ppt_w"/>
                                          </p:val>
                                        </p:tav>
                                      </p:tavLst>
                                    </p:anim>
                                    <p:anim calcmode="lin" valueType="num">
                                      <p:cBhvr>
                                        <p:cTn id="26" dur="10" fill="hold"/>
                                        <p:tgtEl>
                                          <p:spTgt spid="10"/>
                                        </p:tgtEl>
                                        <p:attrNameLst>
                                          <p:attrName>ppt_h</p:attrName>
                                        </p:attrNameLst>
                                      </p:cBhvr>
                                      <p:tavLst>
                                        <p:tav tm="0">
                                          <p:val>
                                            <p:fltVal val="0"/>
                                          </p:val>
                                        </p:tav>
                                        <p:tav tm="100000">
                                          <p:val>
                                            <p:strVal val="#ppt_h"/>
                                          </p:val>
                                        </p:tav>
                                      </p:tavLst>
                                    </p:anim>
                                    <p:anim calcmode="lin" valueType="num">
                                      <p:cBhvr>
                                        <p:cTn id="27" dur="10" fill="hold"/>
                                        <p:tgtEl>
                                          <p:spTgt spid="10"/>
                                        </p:tgtEl>
                                        <p:attrNameLst>
                                          <p:attrName>style.rotation</p:attrName>
                                        </p:attrNameLst>
                                      </p:cBhvr>
                                      <p:tavLst>
                                        <p:tav tm="0">
                                          <p:val>
                                            <p:fltVal val="90"/>
                                          </p:val>
                                        </p:tav>
                                        <p:tav tm="100000">
                                          <p:val>
                                            <p:fltVal val="0"/>
                                          </p:val>
                                        </p:tav>
                                      </p:tavLst>
                                    </p:anim>
                                    <p:animEffect transition="in" filter="fade">
                                      <p:cBhvr>
                                        <p:cTn id="28" dur="10"/>
                                        <p:tgtEl>
                                          <p:spTgt spid="10"/>
                                        </p:tgtEl>
                                      </p:cBhvr>
                                    </p:animEffect>
                                  </p:childTnLst>
                                </p:cTn>
                              </p:par>
                            </p:childTnLst>
                          </p:cTn>
                        </p:par>
                        <p:par>
                          <p:cTn id="29" fill="hold">
                            <p:stCondLst>
                              <p:cond delay="4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Animales en peligro de extinción del mundo</a:t>
            </a:r>
            <a:endParaRPr lang="es-ES" dirty="0"/>
          </a:p>
        </p:txBody>
      </p:sp>
      <p:pic>
        <p:nvPicPr>
          <p:cNvPr id="5" name="4 Marcador de contenid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9552" y="1772816"/>
            <a:ext cx="2448272" cy="2192931"/>
          </a:xfrm>
        </p:spPr>
      </p:pic>
      <p:sp>
        <p:nvSpPr>
          <p:cNvPr id="6" name="5 CuadroTexto"/>
          <p:cNvSpPr txBox="1"/>
          <p:nvPr/>
        </p:nvSpPr>
        <p:spPr>
          <a:xfrm>
            <a:off x="3203848" y="1890698"/>
            <a:ext cx="5472608" cy="1754326"/>
          </a:xfrm>
          <a:prstGeom prst="rect">
            <a:avLst/>
          </a:prstGeom>
          <a:noFill/>
        </p:spPr>
        <p:txBody>
          <a:bodyPr wrap="square" rtlCol="0">
            <a:spAutoFit/>
          </a:bodyPr>
          <a:lstStyle/>
          <a:p>
            <a:r>
              <a:rPr lang="es-ES" dirty="0" smtClean="0"/>
              <a:t>Guacamayo militar o guacamayo verde (</a:t>
            </a:r>
            <a:r>
              <a:rPr lang="es-ES" i="1" dirty="0" smtClean="0"/>
              <a:t>ara militaris</a:t>
            </a:r>
            <a:r>
              <a:rPr lang="es-ES" dirty="0" smtClean="0"/>
              <a:t>).</a:t>
            </a:r>
          </a:p>
          <a:p>
            <a:r>
              <a:rPr lang="es-AR" b="1" dirty="0" smtClean="0"/>
              <a:t>AMENAZAS: </a:t>
            </a:r>
            <a:r>
              <a:rPr lang="es-ES" dirty="0"/>
              <a:t>La pérdida de hábitat y especialmente el grave problema de la captura de ejemplares libres para venderlos como mascotas son las principales amenazas.</a:t>
            </a:r>
            <a:endParaRPr lang="es-ES" b="1" dirty="0"/>
          </a:p>
        </p:txBody>
      </p:sp>
      <p:pic>
        <p:nvPicPr>
          <p:cNvPr id="7" name="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4221088"/>
            <a:ext cx="2736304" cy="2216406"/>
          </a:xfrm>
          <a:prstGeom prst="rect">
            <a:avLst/>
          </a:prstGeom>
        </p:spPr>
      </p:pic>
      <p:sp>
        <p:nvSpPr>
          <p:cNvPr id="3" name="2 CuadroTexto"/>
          <p:cNvSpPr txBox="1"/>
          <p:nvPr/>
        </p:nvSpPr>
        <p:spPr>
          <a:xfrm>
            <a:off x="3347864" y="4221088"/>
            <a:ext cx="4824536" cy="2308324"/>
          </a:xfrm>
          <a:prstGeom prst="rect">
            <a:avLst/>
          </a:prstGeom>
          <a:noFill/>
        </p:spPr>
        <p:txBody>
          <a:bodyPr wrap="square" rtlCol="0">
            <a:spAutoFit/>
          </a:bodyPr>
          <a:lstStyle/>
          <a:p>
            <a:r>
              <a:rPr lang="es-ES" dirty="0"/>
              <a:t>El jaguar es el felino más grande de </a:t>
            </a:r>
            <a:r>
              <a:rPr lang="es-ES" dirty="0" smtClean="0"/>
              <a:t>América.</a:t>
            </a:r>
          </a:p>
          <a:p>
            <a:r>
              <a:rPr lang="es-AR" b="1" dirty="0" smtClean="0"/>
              <a:t>AMENAZAS: </a:t>
            </a:r>
            <a:r>
              <a:rPr lang="es-ES" dirty="0"/>
              <a:t>Como más importante está la amenaza de la pérdida de hábitat de </a:t>
            </a:r>
            <a:r>
              <a:rPr lang="es-ES" dirty="0" smtClean="0"/>
              <a:t>esta. </a:t>
            </a:r>
            <a:r>
              <a:rPr lang="es-ES" dirty="0"/>
              <a:t>Las tasas de deforestación elevadas en América Latina, y la fragmentación del hábitat y de las </a:t>
            </a:r>
            <a:r>
              <a:rPr lang="es-ES" dirty="0" smtClean="0"/>
              <a:t>poblaciones.</a:t>
            </a:r>
            <a:endParaRPr lang="es-ES" b="1" dirty="0"/>
          </a:p>
        </p:txBody>
      </p:sp>
    </p:spTree>
    <p:extLst>
      <p:ext uri="{BB962C8B-B14F-4D97-AF65-F5344CB8AC3E}">
        <p14:creationId xmlns:p14="http://schemas.microsoft.com/office/powerpoint/2010/main" val="2793245569"/>
      </p:ext>
    </p:extLst>
  </p:cSld>
  <p:clrMapOvr>
    <a:masterClrMapping/>
  </p:clrMapOvr>
  <mc:AlternateContent xmlns:mc="http://schemas.openxmlformats.org/markup-compatibility/2006" xmlns:p14="http://schemas.microsoft.com/office/powerpoint/2010/main">
    <mc:Choice Requires="p14">
      <p:transition spd="slow" p14:dur="4000" advClick="0" advTm="30000">
        <p14:vortex dir="r"/>
        <p:sndAc>
          <p:stSnd>
            <p:snd r:embed="rId2" name="Bruno Mars -When I was your man (lyrics).mp3"/>
          </p:stSnd>
        </p:sndAc>
      </p:transition>
    </mc:Choice>
    <mc:Fallback xmlns="">
      <p:transition spd="slow" advClick="0" advTm="30000">
        <p:fade/>
        <p:sndAc>
          <p:stSnd>
            <p:snd r:embed="rId5" name="Bruno Mars -When I was your man (lyrics).mp3"/>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 fill="hold"/>
                                        <p:tgtEl>
                                          <p:spTgt spid="2"/>
                                        </p:tgtEl>
                                        <p:attrNameLst>
                                          <p:attrName>ppt_w</p:attrName>
                                        </p:attrNameLst>
                                      </p:cBhvr>
                                      <p:tavLst>
                                        <p:tav tm="0">
                                          <p:val>
                                            <p:fltVal val="0"/>
                                          </p:val>
                                        </p:tav>
                                        <p:tav tm="100000">
                                          <p:val>
                                            <p:strVal val="#ppt_w"/>
                                          </p:val>
                                        </p:tav>
                                      </p:tavLst>
                                    </p:anim>
                                    <p:anim calcmode="lin" valueType="num">
                                      <p:cBhvr>
                                        <p:cTn id="8" dur="10" fill="hold"/>
                                        <p:tgtEl>
                                          <p:spTgt spid="2"/>
                                        </p:tgtEl>
                                        <p:attrNameLst>
                                          <p:attrName>ppt_h</p:attrName>
                                        </p:attrNameLst>
                                      </p:cBhvr>
                                      <p:tavLst>
                                        <p:tav tm="0">
                                          <p:val>
                                            <p:fltVal val="0"/>
                                          </p:val>
                                        </p:tav>
                                        <p:tav tm="100000">
                                          <p:val>
                                            <p:strVal val="#ppt_h"/>
                                          </p:val>
                                        </p:tav>
                                      </p:tavLst>
                                    </p:anim>
                                    <p:anim calcmode="lin" valueType="num">
                                      <p:cBhvr>
                                        <p:cTn id="9" dur="10" fill="hold"/>
                                        <p:tgtEl>
                                          <p:spTgt spid="2"/>
                                        </p:tgtEl>
                                        <p:attrNameLst>
                                          <p:attrName>style.rotation</p:attrName>
                                        </p:attrNameLst>
                                      </p:cBhvr>
                                      <p:tavLst>
                                        <p:tav tm="0">
                                          <p:val>
                                            <p:fltVal val="90"/>
                                          </p:val>
                                        </p:tav>
                                        <p:tav tm="100000">
                                          <p:val>
                                            <p:fltVal val="0"/>
                                          </p:val>
                                        </p:tav>
                                      </p:tavLst>
                                    </p:anim>
                                    <p:animEffect transition="in" filter="fade">
                                      <p:cBhvr>
                                        <p:cTn id="10" dur="10"/>
                                        <p:tgtEl>
                                          <p:spTgt spid="2"/>
                                        </p:tgtEl>
                                      </p:cBhvr>
                                    </p:animEffect>
                                  </p:childTnLst>
                                </p:cTn>
                              </p:par>
                            </p:childTnLst>
                          </p:cTn>
                        </p:par>
                        <p:par>
                          <p:cTn id="11" fill="hold">
                            <p:stCondLst>
                              <p:cond delay="10"/>
                            </p:stCondLst>
                            <p:childTnLst>
                              <p:par>
                                <p:cTn id="12" presetID="3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 fill="hold"/>
                                        <p:tgtEl>
                                          <p:spTgt spid="6"/>
                                        </p:tgtEl>
                                        <p:attrNameLst>
                                          <p:attrName>ppt_w</p:attrName>
                                        </p:attrNameLst>
                                      </p:cBhvr>
                                      <p:tavLst>
                                        <p:tav tm="0">
                                          <p:val>
                                            <p:fltVal val="0"/>
                                          </p:val>
                                        </p:tav>
                                        <p:tav tm="100000">
                                          <p:val>
                                            <p:strVal val="#ppt_w"/>
                                          </p:val>
                                        </p:tav>
                                      </p:tavLst>
                                    </p:anim>
                                    <p:anim calcmode="lin" valueType="num">
                                      <p:cBhvr>
                                        <p:cTn id="15" dur="10" fill="hold"/>
                                        <p:tgtEl>
                                          <p:spTgt spid="6"/>
                                        </p:tgtEl>
                                        <p:attrNameLst>
                                          <p:attrName>ppt_h</p:attrName>
                                        </p:attrNameLst>
                                      </p:cBhvr>
                                      <p:tavLst>
                                        <p:tav tm="0">
                                          <p:val>
                                            <p:fltVal val="0"/>
                                          </p:val>
                                        </p:tav>
                                        <p:tav tm="100000">
                                          <p:val>
                                            <p:strVal val="#ppt_h"/>
                                          </p:val>
                                        </p:tav>
                                      </p:tavLst>
                                    </p:anim>
                                    <p:anim calcmode="lin" valueType="num">
                                      <p:cBhvr>
                                        <p:cTn id="16" dur="10" fill="hold"/>
                                        <p:tgtEl>
                                          <p:spTgt spid="6"/>
                                        </p:tgtEl>
                                        <p:attrNameLst>
                                          <p:attrName>style.rotation</p:attrName>
                                        </p:attrNameLst>
                                      </p:cBhvr>
                                      <p:tavLst>
                                        <p:tav tm="0">
                                          <p:val>
                                            <p:fltVal val="90"/>
                                          </p:val>
                                        </p:tav>
                                        <p:tav tm="100000">
                                          <p:val>
                                            <p:fltVal val="0"/>
                                          </p:val>
                                        </p:tav>
                                      </p:tavLst>
                                    </p:anim>
                                    <p:animEffect transition="in" filter="fade">
                                      <p:cBhvr>
                                        <p:cTn id="17" dur="10"/>
                                        <p:tgtEl>
                                          <p:spTgt spid="6"/>
                                        </p:tgtEl>
                                      </p:cBhvr>
                                    </p:animEffect>
                                  </p:childTnLst>
                                </p:cTn>
                              </p:par>
                            </p:childTnLst>
                          </p:cTn>
                        </p:par>
                        <p:par>
                          <p:cTn id="18" fill="hold">
                            <p:stCondLst>
                              <p:cond delay="2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
                                        <p:tgtEl>
                                          <p:spTgt spid="5"/>
                                        </p:tgtEl>
                                      </p:cBhvr>
                                    </p:animEffect>
                                  </p:childTnLst>
                                </p:cTn>
                              </p:par>
                            </p:childTnLst>
                          </p:cTn>
                        </p:par>
                        <p:par>
                          <p:cTn id="22" fill="hold">
                            <p:stCondLst>
                              <p:cond delay="30"/>
                            </p:stCondLst>
                            <p:childTnLst>
                              <p:par>
                                <p:cTn id="23" presetID="31"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 fill="hold"/>
                                        <p:tgtEl>
                                          <p:spTgt spid="3"/>
                                        </p:tgtEl>
                                        <p:attrNameLst>
                                          <p:attrName>ppt_w</p:attrName>
                                        </p:attrNameLst>
                                      </p:cBhvr>
                                      <p:tavLst>
                                        <p:tav tm="0">
                                          <p:val>
                                            <p:fltVal val="0"/>
                                          </p:val>
                                        </p:tav>
                                        <p:tav tm="100000">
                                          <p:val>
                                            <p:strVal val="#ppt_w"/>
                                          </p:val>
                                        </p:tav>
                                      </p:tavLst>
                                    </p:anim>
                                    <p:anim calcmode="lin" valueType="num">
                                      <p:cBhvr>
                                        <p:cTn id="26" dur="10" fill="hold"/>
                                        <p:tgtEl>
                                          <p:spTgt spid="3"/>
                                        </p:tgtEl>
                                        <p:attrNameLst>
                                          <p:attrName>ppt_h</p:attrName>
                                        </p:attrNameLst>
                                      </p:cBhvr>
                                      <p:tavLst>
                                        <p:tav tm="0">
                                          <p:val>
                                            <p:fltVal val="0"/>
                                          </p:val>
                                        </p:tav>
                                        <p:tav tm="100000">
                                          <p:val>
                                            <p:strVal val="#ppt_h"/>
                                          </p:val>
                                        </p:tav>
                                      </p:tavLst>
                                    </p:anim>
                                    <p:anim calcmode="lin" valueType="num">
                                      <p:cBhvr>
                                        <p:cTn id="27" dur="10" fill="hold"/>
                                        <p:tgtEl>
                                          <p:spTgt spid="3"/>
                                        </p:tgtEl>
                                        <p:attrNameLst>
                                          <p:attrName>style.rotation</p:attrName>
                                        </p:attrNameLst>
                                      </p:cBhvr>
                                      <p:tavLst>
                                        <p:tav tm="0">
                                          <p:val>
                                            <p:fltVal val="90"/>
                                          </p:val>
                                        </p:tav>
                                        <p:tav tm="100000">
                                          <p:val>
                                            <p:fltVal val="0"/>
                                          </p:val>
                                        </p:tav>
                                      </p:tavLst>
                                    </p:anim>
                                    <p:animEffect transition="in" filter="fade">
                                      <p:cBhvr>
                                        <p:cTn id="28" dur="10"/>
                                        <p:tgtEl>
                                          <p:spTgt spid="3"/>
                                        </p:tgtEl>
                                      </p:cBhvr>
                                    </p:animEffect>
                                  </p:childTnLst>
                                </p:cTn>
                              </p:par>
                            </p:childTnLst>
                          </p:cTn>
                        </p:par>
                        <p:par>
                          <p:cTn id="29" fill="hold">
                            <p:stCondLst>
                              <p:cond delay="40"/>
                            </p:stCondLst>
                            <p:childTnLst>
                              <p:par>
                                <p:cTn id="30" presetID="1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Animales en peligro de extinción del mundo</a:t>
            </a:r>
            <a:endParaRPr lang="es-ES" dirty="0"/>
          </a:p>
        </p:txBody>
      </p:sp>
      <p:sp>
        <p:nvSpPr>
          <p:cNvPr id="5" name="4 CuadroTexto"/>
          <p:cNvSpPr txBox="1"/>
          <p:nvPr/>
        </p:nvSpPr>
        <p:spPr>
          <a:xfrm>
            <a:off x="3059832" y="1988840"/>
            <a:ext cx="5472608" cy="4278094"/>
          </a:xfrm>
          <a:prstGeom prst="rect">
            <a:avLst/>
          </a:prstGeom>
          <a:noFill/>
        </p:spPr>
        <p:txBody>
          <a:bodyPr wrap="square" rtlCol="0">
            <a:spAutoFit/>
          </a:bodyPr>
          <a:lstStyle/>
          <a:p>
            <a:r>
              <a:rPr lang="es-ES" sz="1600" dirty="0" smtClean="0"/>
              <a:t>Perrito </a:t>
            </a:r>
            <a:r>
              <a:rPr lang="es-ES" sz="1600" dirty="0"/>
              <a:t>de la pradera mexicano o perrito llanero mexicano (</a:t>
            </a:r>
            <a:r>
              <a:rPr lang="es-ES" sz="1600" i="1" dirty="0"/>
              <a:t>Cynomys </a:t>
            </a:r>
            <a:r>
              <a:rPr lang="es-ES" sz="1600" i="1" dirty="0" smtClean="0"/>
              <a:t>mexicanus)</a:t>
            </a:r>
          </a:p>
          <a:p>
            <a:r>
              <a:rPr lang="es-AR" sz="1600" b="1" dirty="0" smtClean="0"/>
              <a:t>AMENAZAS: </a:t>
            </a:r>
            <a:r>
              <a:rPr lang="es-ES" sz="1600" dirty="0"/>
              <a:t>Está perdiendo hábitat debido a la expansión de la agricultura y las ganaderías. De hecho, para deshacerse de estos roedores han llegado a exterminarse colonias enteras mediante veneno. Y es que a pesar del papel clave que tienen los perros llaneros en los pastizales, han sido víctimas de campañas de exterminio (no solo con veneno, sino también con trampas y mediante la caza). Al inicio del siglo XX ocupaban de 40 a 100 millones de hectáreas de los pastizales de América del Norte, pero como se consideraba que eran competidores del ganado por el pasto y que podían causar fracturas en las patas de las vacas por las madrigueras, comenzó una campaña de erradicación. </a:t>
            </a:r>
            <a:endParaRPr lang="es-ES" sz="1600" b="1" dirty="0"/>
          </a:p>
        </p:txBody>
      </p:sp>
      <p:pic>
        <p:nvPicPr>
          <p:cNvPr id="1026" name="Picture 2" descr="http://www.animalesextincion.es/images/noticias/1012080159_perrito_llanero_mexicano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579" y="2088768"/>
            <a:ext cx="2870855" cy="19162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nimalesextincion.es/images/noticias/1012080159_perrito_llanero_mexicano_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156658"/>
            <a:ext cx="2835922" cy="2080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193770"/>
      </p:ext>
    </p:extLst>
  </p:cSld>
  <p:clrMapOvr>
    <a:masterClrMapping/>
  </p:clrMapOvr>
  <mc:AlternateContent xmlns:mc="http://schemas.openxmlformats.org/markup-compatibility/2006" xmlns:p14="http://schemas.microsoft.com/office/powerpoint/2010/main">
    <mc:Choice Requires="p14">
      <p:transition spd="slow" p14:dur="4000" advClick="0" advTm="40000">
        <p14:vortex dir="r"/>
        <p:sndAc>
          <p:stSnd>
            <p:snd r:embed="rId2" name="Bruno Mars -When I was your man (lyrics).mp3"/>
          </p:stSnd>
        </p:sndAc>
      </p:transition>
    </mc:Choice>
    <mc:Fallback xmlns="">
      <p:transition spd="slow" advClick="0" advTm="40000">
        <p:fade/>
        <p:sndAc>
          <p:stSnd>
            <p:snd r:embed="rId5" name="Bruno Mars -When I was your man (lyrics).mp3"/>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 fill="hold"/>
                                        <p:tgtEl>
                                          <p:spTgt spid="2"/>
                                        </p:tgtEl>
                                        <p:attrNameLst>
                                          <p:attrName>ppt_w</p:attrName>
                                        </p:attrNameLst>
                                      </p:cBhvr>
                                      <p:tavLst>
                                        <p:tav tm="0">
                                          <p:val>
                                            <p:fltVal val="0"/>
                                          </p:val>
                                        </p:tav>
                                        <p:tav tm="100000">
                                          <p:val>
                                            <p:strVal val="#ppt_w"/>
                                          </p:val>
                                        </p:tav>
                                      </p:tavLst>
                                    </p:anim>
                                    <p:anim calcmode="lin" valueType="num">
                                      <p:cBhvr>
                                        <p:cTn id="8" dur="10" fill="hold"/>
                                        <p:tgtEl>
                                          <p:spTgt spid="2"/>
                                        </p:tgtEl>
                                        <p:attrNameLst>
                                          <p:attrName>ppt_h</p:attrName>
                                        </p:attrNameLst>
                                      </p:cBhvr>
                                      <p:tavLst>
                                        <p:tav tm="0">
                                          <p:val>
                                            <p:fltVal val="0"/>
                                          </p:val>
                                        </p:tav>
                                        <p:tav tm="100000">
                                          <p:val>
                                            <p:strVal val="#ppt_h"/>
                                          </p:val>
                                        </p:tav>
                                      </p:tavLst>
                                    </p:anim>
                                    <p:anim calcmode="lin" valueType="num">
                                      <p:cBhvr>
                                        <p:cTn id="9" dur="10" fill="hold"/>
                                        <p:tgtEl>
                                          <p:spTgt spid="2"/>
                                        </p:tgtEl>
                                        <p:attrNameLst>
                                          <p:attrName>style.rotation</p:attrName>
                                        </p:attrNameLst>
                                      </p:cBhvr>
                                      <p:tavLst>
                                        <p:tav tm="0">
                                          <p:val>
                                            <p:fltVal val="90"/>
                                          </p:val>
                                        </p:tav>
                                        <p:tav tm="100000">
                                          <p:val>
                                            <p:fltVal val="0"/>
                                          </p:val>
                                        </p:tav>
                                      </p:tavLst>
                                    </p:anim>
                                    <p:animEffect transition="in" filter="fade">
                                      <p:cBhvr>
                                        <p:cTn id="10" dur="10"/>
                                        <p:tgtEl>
                                          <p:spTgt spid="2"/>
                                        </p:tgtEl>
                                      </p:cBhvr>
                                    </p:animEffect>
                                  </p:childTnLst>
                                </p:cTn>
                              </p:par>
                            </p:childTnLst>
                          </p:cTn>
                        </p:par>
                        <p:par>
                          <p:cTn id="11" fill="hold">
                            <p:stCondLst>
                              <p:cond delay="10"/>
                            </p:stCondLst>
                            <p:childTnLst>
                              <p:par>
                                <p:cTn id="12" presetID="3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 fill="hold"/>
                                        <p:tgtEl>
                                          <p:spTgt spid="5"/>
                                        </p:tgtEl>
                                        <p:attrNameLst>
                                          <p:attrName>ppt_w</p:attrName>
                                        </p:attrNameLst>
                                      </p:cBhvr>
                                      <p:tavLst>
                                        <p:tav tm="0">
                                          <p:val>
                                            <p:fltVal val="0"/>
                                          </p:val>
                                        </p:tav>
                                        <p:tav tm="100000">
                                          <p:val>
                                            <p:strVal val="#ppt_w"/>
                                          </p:val>
                                        </p:tav>
                                      </p:tavLst>
                                    </p:anim>
                                    <p:anim calcmode="lin" valueType="num">
                                      <p:cBhvr>
                                        <p:cTn id="15" dur="10" fill="hold"/>
                                        <p:tgtEl>
                                          <p:spTgt spid="5"/>
                                        </p:tgtEl>
                                        <p:attrNameLst>
                                          <p:attrName>ppt_h</p:attrName>
                                        </p:attrNameLst>
                                      </p:cBhvr>
                                      <p:tavLst>
                                        <p:tav tm="0">
                                          <p:val>
                                            <p:fltVal val="0"/>
                                          </p:val>
                                        </p:tav>
                                        <p:tav tm="100000">
                                          <p:val>
                                            <p:strVal val="#ppt_h"/>
                                          </p:val>
                                        </p:tav>
                                      </p:tavLst>
                                    </p:anim>
                                    <p:anim calcmode="lin" valueType="num">
                                      <p:cBhvr>
                                        <p:cTn id="16" dur="10" fill="hold"/>
                                        <p:tgtEl>
                                          <p:spTgt spid="5"/>
                                        </p:tgtEl>
                                        <p:attrNameLst>
                                          <p:attrName>style.rotation</p:attrName>
                                        </p:attrNameLst>
                                      </p:cBhvr>
                                      <p:tavLst>
                                        <p:tav tm="0">
                                          <p:val>
                                            <p:fltVal val="90"/>
                                          </p:val>
                                        </p:tav>
                                        <p:tav tm="100000">
                                          <p:val>
                                            <p:fltVal val="0"/>
                                          </p:val>
                                        </p:tav>
                                      </p:tavLst>
                                    </p:anim>
                                    <p:animEffect transition="in" filter="fade">
                                      <p:cBhvr>
                                        <p:cTn id="17" dur="10"/>
                                        <p:tgtEl>
                                          <p:spTgt spid="5"/>
                                        </p:tgtEl>
                                      </p:cBhvr>
                                    </p:animEffect>
                                  </p:childTnLst>
                                </p:cTn>
                              </p:par>
                            </p:childTnLst>
                          </p:cTn>
                        </p:par>
                        <p:par>
                          <p:cTn id="18" fill="hold">
                            <p:stCondLst>
                              <p:cond delay="20"/>
                            </p:stCondLst>
                            <p:childTnLst>
                              <p:par>
                                <p:cTn id="19" presetID="10" presetClass="entr" presetSubtype="0"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
                                        <p:tgtEl>
                                          <p:spTgt spid="1026"/>
                                        </p:tgtEl>
                                      </p:cBhvr>
                                    </p:animEffect>
                                  </p:childTnLst>
                                </p:cTn>
                              </p:par>
                            </p:childTnLst>
                          </p:cTn>
                        </p:par>
                        <p:par>
                          <p:cTn id="22" fill="hold">
                            <p:stCondLst>
                              <p:cond delay="30"/>
                            </p:stCondLst>
                            <p:childTnLst>
                              <p:par>
                                <p:cTn id="23" presetID="10" presetClass="entr" presetSubtype="0" fill="hold" nodeType="after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1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Animales en peligro de extinción </a:t>
            </a:r>
            <a:r>
              <a:rPr lang="es-AR" dirty="0" smtClean="0"/>
              <a:t>de Argentina</a:t>
            </a:r>
            <a:endParaRPr lang="es-ES" dirty="0"/>
          </a:p>
        </p:txBody>
      </p:sp>
      <p:sp>
        <p:nvSpPr>
          <p:cNvPr id="6" name="5 CuadroTexto"/>
          <p:cNvSpPr txBox="1"/>
          <p:nvPr/>
        </p:nvSpPr>
        <p:spPr>
          <a:xfrm>
            <a:off x="2843808" y="1700808"/>
            <a:ext cx="6048672" cy="2800767"/>
          </a:xfrm>
          <a:prstGeom prst="rect">
            <a:avLst/>
          </a:prstGeom>
          <a:noFill/>
        </p:spPr>
        <p:txBody>
          <a:bodyPr wrap="square" rtlCol="0">
            <a:spAutoFit/>
          </a:bodyPr>
          <a:lstStyle/>
          <a:p>
            <a:r>
              <a:rPr lang="es-ES" sz="1600" dirty="0" smtClean="0"/>
              <a:t>Flamenco </a:t>
            </a:r>
            <a:r>
              <a:rPr lang="es-ES" sz="1600" dirty="0"/>
              <a:t>andino (</a:t>
            </a:r>
            <a:r>
              <a:rPr lang="es-ES" sz="1600" i="1" dirty="0"/>
              <a:t>Phoenicopterus </a:t>
            </a:r>
            <a:r>
              <a:rPr lang="es-ES" sz="1600" i="1" dirty="0" smtClean="0"/>
              <a:t>andinus</a:t>
            </a:r>
            <a:r>
              <a:rPr lang="es-ES" sz="1600" dirty="0" smtClean="0"/>
              <a:t>).</a:t>
            </a:r>
          </a:p>
          <a:p>
            <a:r>
              <a:rPr lang="es-AR" sz="1600" b="1" dirty="0" smtClean="0"/>
              <a:t>AMENAZAS: </a:t>
            </a:r>
            <a:r>
              <a:rPr lang="es-ES" sz="1600" dirty="0"/>
              <a:t>La recolección de huevos para vender como alimento humano fue intenso en la mitad del siglo XX y hasta comienzos de los años 80, con miles de huevos tomados anualmente. </a:t>
            </a:r>
            <a:br>
              <a:rPr lang="es-ES" sz="1600" dirty="0"/>
            </a:br>
            <a:r>
              <a:rPr lang="es-ES" sz="1600" dirty="0"/>
              <a:t>Además las actividades mineras, los bajos niveles de agua debido a su uso por parte de las personas o por causas naturales climatológicas, la erosión de los lugares que usan para nidificar y la perturbación humana también afectan a la productividad. </a:t>
            </a:r>
            <a:br>
              <a:rPr lang="es-ES" sz="1600" dirty="0"/>
            </a:br>
            <a:endParaRPr lang="es-ES" sz="1600" b="1" dirty="0" smtClean="0"/>
          </a:p>
        </p:txBody>
      </p:sp>
      <p:sp>
        <p:nvSpPr>
          <p:cNvPr id="7" name="6 CuadroTexto"/>
          <p:cNvSpPr txBox="1"/>
          <p:nvPr/>
        </p:nvSpPr>
        <p:spPr>
          <a:xfrm>
            <a:off x="2843808" y="4509120"/>
            <a:ext cx="5616624" cy="1815882"/>
          </a:xfrm>
          <a:prstGeom prst="rect">
            <a:avLst/>
          </a:prstGeom>
          <a:noFill/>
        </p:spPr>
        <p:txBody>
          <a:bodyPr wrap="square" rtlCol="0">
            <a:spAutoFit/>
          </a:bodyPr>
          <a:lstStyle/>
          <a:p>
            <a:r>
              <a:rPr lang="es-ES" sz="1600" dirty="0"/>
              <a:t>F</a:t>
            </a:r>
            <a:r>
              <a:rPr lang="es-ES" sz="1600" dirty="0" smtClean="0"/>
              <a:t>oca </a:t>
            </a:r>
            <a:r>
              <a:rPr lang="es-ES" sz="1600" dirty="0"/>
              <a:t>de Casco (</a:t>
            </a:r>
            <a:r>
              <a:rPr lang="es-ES" sz="1600" i="1" dirty="0"/>
              <a:t>Cystophora cristata</a:t>
            </a:r>
            <a:r>
              <a:rPr lang="es-ES" sz="1600" dirty="0" smtClean="0"/>
              <a:t>).</a:t>
            </a:r>
          </a:p>
          <a:p>
            <a:r>
              <a:rPr lang="es-AR" sz="1600" b="1" dirty="0" smtClean="0"/>
              <a:t>AMENAZAS: </a:t>
            </a:r>
            <a:r>
              <a:rPr lang="es-ES" sz="1600" dirty="0"/>
              <a:t>Las causas del importante descenso en el noreste Atlántico son desconocidas. Sin embargo, la preocupación por el alarmante descenso ha hecho que se prohíba su caza en los últimos años, aunque parece ser que se le caza. Además Noruega la ha incluido en su Lista Roja como vulnerable. </a:t>
            </a:r>
          </a:p>
        </p:txBody>
      </p:sp>
      <p:pic>
        <p:nvPicPr>
          <p:cNvPr id="2052" name="Picture 4" descr="http://www.animalesextincion.es/images/noticias/2803090150_foca_casco_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482337"/>
            <a:ext cx="2382719" cy="19709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caribbeanflamingo.org/wp-content/uploads/2012/05/Flamenco-Andino-Andean-Flamingo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165" y="1772816"/>
            <a:ext cx="2640635" cy="176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684035"/>
      </p:ext>
    </p:extLst>
  </p:cSld>
  <p:clrMapOvr>
    <a:masterClrMapping/>
  </p:clrMapOvr>
  <mc:AlternateContent xmlns:mc="http://schemas.openxmlformats.org/markup-compatibility/2006" xmlns:p14="http://schemas.microsoft.com/office/powerpoint/2010/main">
    <mc:Choice Requires="p14">
      <p:transition spd="slow" p14:dur="4000" advClick="0" advTm="60000">
        <p14:vortex dir="r"/>
        <p:sndAc>
          <p:stSnd>
            <p:snd r:embed="rId2" name="Bruno Mars -When I was your man (lyrics).mp3"/>
          </p:stSnd>
        </p:sndAc>
      </p:transition>
    </mc:Choice>
    <mc:Fallback xmlns="">
      <p:transition spd="slow" advClick="0" advTm="60000">
        <p:fade/>
        <p:sndAc>
          <p:stSnd>
            <p:snd r:embed="rId5" name="Bruno Mars -When I was your man (lyrics).mp3"/>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 fill="hold"/>
                                        <p:tgtEl>
                                          <p:spTgt spid="2"/>
                                        </p:tgtEl>
                                        <p:attrNameLst>
                                          <p:attrName>ppt_w</p:attrName>
                                        </p:attrNameLst>
                                      </p:cBhvr>
                                      <p:tavLst>
                                        <p:tav tm="0">
                                          <p:val>
                                            <p:fltVal val="0"/>
                                          </p:val>
                                        </p:tav>
                                        <p:tav tm="100000">
                                          <p:val>
                                            <p:strVal val="#ppt_w"/>
                                          </p:val>
                                        </p:tav>
                                      </p:tavLst>
                                    </p:anim>
                                    <p:anim calcmode="lin" valueType="num">
                                      <p:cBhvr>
                                        <p:cTn id="8" dur="10" fill="hold"/>
                                        <p:tgtEl>
                                          <p:spTgt spid="2"/>
                                        </p:tgtEl>
                                        <p:attrNameLst>
                                          <p:attrName>ppt_h</p:attrName>
                                        </p:attrNameLst>
                                      </p:cBhvr>
                                      <p:tavLst>
                                        <p:tav tm="0">
                                          <p:val>
                                            <p:fltVal val="0"/>
                                          </p:val>
                                        </p:tav>
                                        <p:tav tm="100000">
                                          <p:val>
                                            <p:strVal val="#ppt_h"/>
                                          </p:val>
                                        </p:tav>
                                      </p:tavLst>
                                    </p:anim>
                                    <p:anim calcmode="lin" valueType="num">
                                      <p:cBhvr>
                                        <p:cTn id="9" dur="10" fill="hold"/>
                                        <p:tgtEl>
                                          <p:spTgt spid="2"/>
                                        </p:tgtEl>
                                        <p:attrNameLst>
                                          <p:attrName>style.rotation</p:attrName>
                                        </p:attrNameLst>
                                      </p:cBhvr>
                                      <p:tavLst>
                                        <p:tav tm="0">
                                          <p:val>
                                            <p:fltVal val="90"/>
                                          </p:val>
                                        </p:tav>
                                        <p:tav tm="100000">
                                          <p:val>
                                            <p:fltVal val="0"/>
                                          </p:val>
                                        </p:tav>
                                      </p:tavLst>
                                    </p:anim>
                                    <p:animEffect transition="in" filter="fade">
                                      <p:cBhvr>
                                        <p:cTn id="10" dur="10"/>
                                        <p:tgtEl>
                                          <p:spTgt spid="2"/>
                                        </p:tgtEl>
                                      </p:cBhvr>
                                    </p:animEffect>
                                  </p:childTnLst>
                                </p:cTn>
                              </p:par>
                            </p:childTnLst>
                          </p:cTn>
                        </p:par>
                        <p:par>
                          <p:cTn id="11" fill="hold">
                            <p:stCondLst>
                              <p:cond delay="10"/>
                            </p:stCondLst>
                            <p:childTnLst>
                              <p:par>
                                <p:cTn id="12" presetID="3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 fill="hold"/>
                                        <p:tgtEl>
                                          <p:spTgt spid="6"/>
                                        </p:tgtEl>
                                        <p:attrNameLst>
                                          <p:attrName>ppt_w</p:attrName>
                                        </p:attrNameLst>
                                      </p:cBhvr>
                                      <p:tavLst>
                                        <p:tav tm="0">
                                          <p:val>
                                            <p:fltVal val="0"/>
                                          </p:val>
                                        </p:tav>
                                        <p:tav tm="100000">
                                          <p:val>
                                            <p:strVal val="#ppt_w"/>
                                          </p:val>
                                        </p:tav>
                                      </p:tavLst>
                                    </p:anim>
                                    <p:anim calcmode="lin" valueType="num">
                                      <p:cBhvr>
                                        <p:cTn id="15" dur="10" fill="hold"/>
                                        <p:tgtEl>
                                          <p:spTgt spid="6"/>
                                        </p:tgtEl>
                                        <p:attrNameLst>
                                          <p:attrName>ppt_h</p:attrName>
                                        </p:attrNameLst>
                                      </p:cBhvr>
                                      <p:tavLst>
                                        <p:tav tm="0">
                                          <p:val>
                                            <p:fltVal val="0"/>
                                          </p:val>
                                        </p:tav>
                                        <p:tav tm="100000">
                                          <p:val>
                                            <p:strVal val="#ppt_h"/>
                                          </p:val>
                                        </p:tav>
                                      </p:tavLst>
                                    </p:anim>
                                    <p:anim calcmode="lin" valueType="num">
                                      <p:cBhvr>
                                        <p:cTn id="16" dur="10" fill="hold"/>
                                        <p:tgtEl>
                                          <p:spTgt spid="6"/>
                                        </p:tgtEl>
                                        <p:attrNameLst>
                                          <p:attrName>style.rotation</p:attrName>
                                        </p:attrNameLst>
                                      </p:cBhvr>
                                      <p:tavLst>
                                        <p:tav tm="0">
                                          <p:val>
                                            <p:fltVal val="90"/>
                                          </p:val>
                                        </p:tav>
                                        <p:tav tm="100000">
                                          <p:val>
                                            <p:fltVal val="0"/>
                                          </p:val>
                                        </p:tav>
                                      </p:tavLst>
                                    </p:anim>
                                    <p:animEffect transition="in" filter="fade">
                                      <p:cBhvr>
                                        <p:cTn id="17" dur="10"/>
                                        <p:tgtEl>
                                          <p:spTgt spid="6"/>
                                        </p:tgtEl>
                                      </p:cBhvr>
                                    </p:animEffect>
                                  </p:childTnLst>
                                </p:cTn>
                              </p:par>
                            </p:childTnLst>
                          </p:cTn>
                        </p:par>
                        <p:par>
                          <p:cTn id="18" fill="hold">
                            <p:stCondLst>
                              <p:cond delay="20"/>
                            </p:stCondLst>
                            <p:childTnLst>
                              <p:par>
                                <p:cTn id="19" presetID="10" presetClass="entr" presetSubtype="0" fill="hold" nodeType="afterEffect">
                                  <p:stCondLst>
                                    <p:cond delay="0"/>
                                  </p:stCondLst>
                                  <p:childTnLst>
                                    <p:set>
                                      <p:cBhvr>
                                        <p:cTn id="20" dur="1" fill="hold">
                                          <p:stCondLst>
                                            <p:cond delay="0"/>
                                          </p:stCondLst>
                                        </p:cTn>
                                        <p:tgtEl>
                                          <p:spTgt spid="2054"/>
                                        </p:tgtEl>
                                        <p:attrNameLst>
                                          <p:attrName>style.visibility</p:attrName>
                                        </p:attrNameLst>
                                      </p:cBhvr>
                                      <p:to>
                                        <p:strVal val="visible"/>
                                      </p:to>
                                    </p:set>
                                    <p:animEffect transition="in" filter="fade">
                                      <p:cBhvr>
                                        <p:cTn id="21" dur="10"/>
                                        <p:tgtEl>
                                          <p:spTgt spid="2054"/>
                                        </p:tgtEl>
                                      </p:cBhvr>
                                    </p:animEffect>
                                  </p:childTnLst>
                                </p:cTn>
                              </p:par>
                            </p:childTnLst>
                          </p:cTn>
                        </p:par>
                        <p:par>
                          <p:cTn id="22" fill="hold">
                            <p:stCondLst>
                              <p:cond delay="30"/>
                            </p:stCondLst>
                            <p:childTnLst>
                              <p:par>
                                <p:cTn id="23" presetID="31"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 fill="hold"/>
                                        <p:tgtEl>
                                          <p:spTgt spid="7"/>
                                        </p:tgtEl>
                                        <p:attrNameLst>
                                          <p:attrName>ppt_w</p:attrName>
                                        </p:attrNameLst>
                                      </p:cBhvr>
                                      <p:tavLst>
                                        <p:tav tm="0">
                                          <p:val>
                                            <p:fltVal val="0"/>
                                          </p:val>
                                        </p:tav>
                                        <p:tav tm="100000">
                                          <p:val>
                                            <p:strVal val="#ppt_w"/>
                                          </p:val>
                                        </p:tav>
                                      </p:tavLst>
                                    </p:anim>
                                    <p:anim calcmode="lin" valueType="num">
                                      <p:cBhvr>
                                        <p:cTn id="26" dur="10" fill="hold"/>
                                        <p:tgtEl>
                                          <p:spTgt spid="7"/>
                                        </p:tgtEl>
                                        <p:attrNameLst>
                                          <p:attrName>ppt_h</p:attrName>
                                        </p:attrNameLst>
                                      </p:cBhvr>
                                      <p:tavLst>
                                        <p:tav tm="0">
                                          <p:val>
                                            <p:fltVal val="0"/>
                                          </p:val>
                                        </p:tav>
                                        <p:tav tm="100000">
                                          <p:val>
                                            <p:strVal val="#ppt_h"/>
                                          </p:val>
                                        </p:tav>
                                      </p:tavLst>
                                    </p:anim>
                                    <p:anim calcmode="lin" valueType="num">
                                      <p:cBhvr>
                                        <p:cTn id="27" dur="10" fill="hold"/>
                                        <p:tgtEl>
                                          <p:spTgt spid="7"/>
                                        </p:tgtEl>
                                        <p:attrNameLst>
                                          <p:attrName>style.rotation</p:attrName>
                                        </p:attrNameLst>
                                      </p:cBhvr>
                                      <p:tavLst>
                                        <p:tav tm="0">
                                          <p:val>
                                            <p:fltVal val="90"/>
                                          </p:val>
                                        </p:tav>
                                        <p:tav tm="100000">
                                          <p:val>
                                            <p:fltVal val="0"/>
                                          </p:val>
                                        </p:tav>
                                      </p:tavLst>
                                    </p:anim>
                                    <p:animEffect transition="in" filter="fade">
                                      <p:cBhvr>
                                        <p:cTn id="28" dur="10"/>
                                        <p:tgtEl>
                                          <p:spTgt spid="7"/>
                                        </p:tgtEl>
                                      </p:cBhvr>
                                    </p:animEffect>
                                  </p:childTnLst>
                                </p:cTn>
                              </p:par>
                            </p:childTnLst>
                          </p:cTn>
                        </p:par>
                        <p:par>
                          <p:cTn id="29" fill="hold">
                            <p:stCondLst>
                              <p:cond delay="40"/>
                            </p:stCondLst>
                            <p:childTnLst>
                              <p:par>
                                <p:cTn id="30" presetID="10" presetClass="entr" presetSubtype="0" fill="hold" nodeType="after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fade">
                                      <p:cBhvr>
                                        <p:cTn id="32" dur="1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Animales en peligro de extinción de Argentina</a:t>
            </a:r>
            <a:endParaRPr lang="es-ES" dirty="0"/>
          </a:p>
        </p:txBody>
      </p:sp>
      <p:sp>
        <p:nvSpPr>
          <p:cNvPr id="5" name="4 CuadroTexto"/>
          <p:cNvSpPr txBox="1"/>
          <p:nvPr/>
        </p:nvSpPr>
        <p:spPr>
          <a:xfrm>
            <a:off x="3203848" y="1951672"/>
            <a:ext cx="5256584" cy="1477328"/>
          </a:xfrm>
          <a:prstGeom prst="rect">
            <a:avLst/>
          </a:prstGeom>
          <a:noFill/>
        </p:spPr>
        <p:txBody>
          <a:bodyPr wrap="square" rtlCol="0">
            <a:spAutoFit/>
          </a:bodyPr>
          <a:lstStyle/>
          <a:p>
            <a:r>
              <a:rPr lang="es-ES" dirty="0"/>
              <a:t>O</a:t>
            </a:r>
            <a:r>
              <a:rPr lang="es-ES" dirty="0" smtClean="0"/>
              <a:t>ncilla </a:t>
            </a:r>
            <a:r>
              <a:rPr lang="es-ES" dirty="0"/>
              <a:t>(</a:t>
            </a:r>
            <a:r>
              <a:rPr lang="es-ES" i="1" dirty="0"/>
              <a:t>Leopardus tigrinus</a:t>
            </a:r>
            <a:r>
              <a:rPr lang="es-ES" dirty="0" smtClean="0"/>
              <a:t>).</a:t>
            </a:r>
          </a:p>
          <a:p>
            <a:r>
              <a:rPr lang="es-AR" b="1" dirty="0" smtClean="0"/>
              <a:t>AMENAZAS: </a:t>
            </a:r>
            <a:r>
              <a:rPr lang="es-ES" dirty="0" smtClean="0"/>
              <a:t>Caza, pérdida de hábitat, mascota ilegal, cambio en las poblaciones nativas, hibridación, competencia con el ocelote.</a:t>
            </a:r>
            <a:endParaRPr lang="es-ES" b="1" dirty="0"/>
          </a:p>
        </p:txBody>
      </p:sp>
      <p:pic>
        <p:nvPicPr>
          <p:cNvPr id="3074" name="Picture 2" descr="http://www.animalesextincion.es/images/noticias/1505141003_Leopardus_tigrinus_Geigy_2009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1898248"/>
            <a:ext cx="2839026" cy="1890792"/>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275856" y="4293096"/>
            <a:ext cx="5688632" cy="2862322"/>
          </a:xfrm>
          <a:prstGeom prst="rect">
            <a:avLst/>
          </a:prstGeom>
          <a:noFill/>
        </p:spPr>
        <p:txBody>
          <a:bodyPr wrap="square" rtlCol="0">
            <a:spAutoFit/>
          </a:bodyPr>
          <a:lstStyle/>
          <a:p>
            <a:r>
              <a:rPr lang="es-ES" dirty="0" smtClean="0"/>
              <a:t>Pingüino </a:t>
            </a:r>
            <a:r>
              <a:rPr lang="es-ES" dirty="0"/>
              <a:t>de penacho anaranjado (</a:t>
            </a:r>
            <a:r>
              <a:rPr lang="es-ES" i="1" dirty="0"/>
              <a:t>Eudyptes chrysolophus</a:t>
            </a:r>
            <a:r>
              <a:rPr lang="es-ES" dirty="0" smtClean="0"/>
              <a:t>).</a:t>
            </a:r>
          </a:p>
          <a:p>
            <a:r>
              <a:rPr lang="es-AR" b="1" dirty="0" smtClean="0"/>
              <a:t>AMENAZAS: </a:t>
            </a:r>
            <a:r>
              <a:rPr lang="es-ES" dirty="0"/>
              <a:t>Los depredadores </a:t>
            </a:r>
            <a:r>
              <a:rPr lang="es-ES" dirty="0" smtClean="0"/>
              <a:t>introducidos, </a:t>
            </a:r>
            <a:r>
              <a:rPr lang="es-ES" dirty="0"/>
              <a:t>l</a:t>
            </a:r>
            <a:r>
              <a:rPr lang="es-ES" dirty="0" smtClean="0"/>
              <a:t>a </a:t>
            </a:r>
            <a:r>
              <a:rPr lang="es-ES" dirty="0"/>
              <a:t>pesca excesiva, </a:t>
            </a:r>
            <a:r>
              <a:rPr lang="es-ES" dirty="0" smtClean="0"/>
              <a:t>los </a:t>
            </a:r>
            <a:r>
              <a:rPr lang="es-ES" dirty="0"/>
              <a:t>derrames de petróleo y la contaminación por otras vías provocan la contaminación por </a:t>
            </a:r>
            <a:r>
              <a:rPr lang="es-ES" dirty="0" smtClean="0"/>
              <a:t>hidrocarburos, </a:t>
            </a:r>
            <a:r>
              <a:rPr lang="es-ES" dirty="0"/>
              <a:t>e</a:t>
            </a:r>
            <a:r>
              <a:rPr lang="es-ES" dirty="0" smtClean="0"/>
              <a:t>l </a:t>
            </a:r>
            <a:r>
              <a:rPr lang="es-ES" dirty="0"/>
              <a:t>incremento del turismo en ciertas </a:t>
            </a:r>
            <a:r>
              <a:rPr lang="es-ES" dirty="0" smtClean="0"/>
              <a:t>islas, el </a:t>
            </a:r>
            <a:r>
              <a:rPr lang="es-ES" dirty="0"/>
              <a:t>calentamiento debido al cambio </a:t>
            </a:r>
            <a:r>
              <a:rPr lang="es-ES" dirty="0" smtClean="0"/>
              <a:t>climático.</a:t>
            </a:r>
            <a:r>
              <a:rPr lang="es-ES" dirty="0"/>
              <a:t/>
            </a:r>
            <a:br>
              <a:rPr lang="es-ES" dirty="0"/>
            </a:br>
            <a:r>
              <a:rPr lang="es-ES" dirty="0"/>
              <a:t/>
            </a:r>
            <a:br>
              <a:rPr lang="es-ES" dirty="0"/>
            </a:br>
            <a:endParaRPr lang="es-ES" b="1" dirty="0"/>
          </a:p>
        </p:txBody>
      </p:sp>
      <p:pic>
        <p:nvPicPr>
          <p:cNvPr id="3076" name="Picture 4" descr="http://www.animalesextincion.es/images/noticias/0902091254_pinguino_penacho_anaranjado_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3" y="4437112"/>
            <a:ext cx="2911035"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444224"/>
      </p:ext>
    </p:extLst>
  </p:cSld>
  <p:clrMapOvr>
    <a:masterClrMapping/>
  </p:clrMapOvr>
  <mc:AlternateContent xmlns:mc="http://schemas.openxmlformats.org/markup-compatibility/2006" xmlns:p14="http://schemas.microsoft.com/office/powerpoint/2010/main">
    <mc:Choice Requires="p14">
      <p:transition spd="slow" p14:dur="4000" advClick="0" advTm="35000">
        <p14:vortex dir="r"/>
        <p:sndAc>
          <p:stSnd>
            <p:snd r:embed="rId2" name="Bruno Mars -When I was your man (lyrics).mp3"/>
          </p:stSnd>
        </p:sndAc>
      </p:transition>
    </mc:Choice>
    <mc:Fallback xmlns="">
      <p:transition spd="slow" advClick="0" advTm="35000">
        <p:fade/>
        <p:sndAc>
          <p:stSnd>
            <p:snd r:embed="rId5" name="Bruno Mars -When I was your man (lyrics).mp3"/>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 fill="hold"/>
                                        <p:tgtEl>
                                          <p:spTgt spid="2"/>
                                        </p:tgtEl>
                                        <p:attrNameLst>
                                          <p:attrName>ppt_w</p:attrName>
                                        </p:attrNameLst>
                                      </p:cBhvr>
                                      <p:tavLst>
                                        <p:tav tm="0">
                                          <p:val>
                                            <p:fltVal val="0"/>
                                          </p:val>
                                        </p:tav>
                                        <p:tav tm="100000">
                                          <p:val>
                                            <p:strVal val="#ppt_w"/>
                                          </p:val>
                                        </p:tav>
                                      </p:tavLst>
                                    </p:anim>
                                    <p:anim calcmode="lin" valueType="num">
                                      <p:cBhvr>
                                        <p:cTn id="8" dur="10" fill="hold"/>
                                        <p:tgtEl>
                                          <p:spTgt spid="2"/>
                                        </p:tgtEl>
                                        <p:attrNameLst>
                                          <p:attrName>ppt_h</p:attrName>
                                        </p:attrNameLst>
                                      </p:cBhvr>
                                      <p:tavLst>
                                        <p:tav tm="0">
                                          <p:val>
                                            <p:fltVal val="0"/>
                                          </p:val>
                                        </p:tav>
                                        <p:tav tm="100000">
                                          <p:val>
                                            <p:strVal val="#ppt_h"/>
                                          </p:val>
                                        </p:tav>
                                      </p:tavLst>
                                    </p:anim>
                                    <p:anim calcmode="lin" valueType="num">
                                      <p:cBhvr>
                                        <p:cTn id="9" dur="10" fill="hold"/>
                                        <p:tgtEl>
                                          <p:spTgt spid="2"/>
                                        </p:tgtEl>
                                        <p:attrNameLst>
                                          <p:attrName>style.rotation</p:attrName>
                                        </p:attrNameLst>
                                      </p:cBhvr>
                                      <p:tavLst>
                                        <p:tav tm="0">
                                          <p:val>
                                            <p:fltVal val="90"/>
                                          </p:val>
                                        </p:tav>
                                        <p:tav tm="100000">
                                          <p:val>
                                            <p:fltVal val="0"/>
                                          </p:val>
                                        </p:tav>
                                      </p:tavLst>
                                    </p:anim>
                                    <p:animEffect transition="in" filter="fade">
                                      <p:cBhvr>
                                        <p:cTn id="10" dur="10"/>
                                        <p:tgtEl>
                                          <p:spTgt spid="2"/>
                                        </p:tgtEl>
                                      </p:cBhvr>
                                    </p:animEffect>
                                  </p:childTnLst>
                                </p:cTn>
                              </p:par>
                            </p:childTnLst>
                          </p:cTn>
                        </p:par>
                        <p:par>
                          <p:cTn id="11" fill="hold">
                            <p:stCondLst>
                              <p:cond delay="10"/>
                            </p:stCondLst>
                            <p:childTnLst>
                              <p:par>
                                <p:cTn id="12" presetID="3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 fill="hold"/>
                                        <p:tgtEl>
                                          <p:spTgt spid="5"/>
                                        </p:tgtEl>
                                        <p:attrNameLst>
                                          <p:attrName>ppt_w</p:attrName>
                                        </p:attrNameLst>
                                      </p:cBhvr>
                                      <p:tavLst>
                                        <p:tav tm="0">
                                          <p:val>
                                            <p:fltVal val="0"/>
                                          </p:val>
                                        </p:tav>
                                        <p:tav tm="100000">
                                          <p:val>
                                            <p:strVal val="#ppt_w"/>
                                          </p:val>
                                        </p:tav>
                                      </p:tavLst>
                                    </p:anim>
                                    <p:anim calcmode="lin" valueType="num">
                                      <p:cBhvr>
                                        <p:cTn id="15" dur="10" fill="hold"/>
                                        <p:tgtEl>
                                          <p:spTgt spid="5"/>
                                        </p:tgtEl>
                                        <p:attrNameLst>
                                          <p:attrName>ppt_h</p:attrName>
                                        </p:attrNameLst>
                                      </p:cBhvr>
                                      <p:tavLst>
                                        <p:tav tm="0">
                                          <p:val>
                                            <p:fltVal val="0"/>
                                          </p:val>
                                        </p:tav>
                                        <p:tav tm="100000">
                                          <p:val>
                                            <p:strVal val="#ppt_h"/>
                                          </p:val>
                                        </p:tav>
                                      </p:tavLst>
                                    </p:anim>
                                    <p:anim calcmode="lin" valueType="num">
                                      <p:cBhvr>
                                        <p:cTn id="16" dur="10" fill="hold"/>
                                        <p:tgtEl>
                                          <p:spTgt spid="5"/>
                                        </p:tgtEl>
                                        <p:attrNameLst>
                                          <p:attrName>style.rotation</p:attrName>
                                        </p:attrNameLst>
                                      </p:cBhvr>
                                      <p:tavLst>
                                        <p:tav tm="0">
                                          <p:val>
                                            <p:fltVal val="90"/>
                                          </p:val>
                                        </p:tav>
                                        <p:tav tm="100000">
                                          <p:val>
                                            <p:fltVal val="0"/>
                                          </p:val>
                                        </p:tav>
                                      </p:tavLst>
                                    </p:anim>
                                    <p:animEffect transition="in" filter="fade">
                                      <p:cBhvr>
                                        <p:cTn id="17" dur="10"/>
                                        <p:tgtEl>
                                          <p:spTgt spid="5"/>
                                        </p:tgtEl>
                                      </p:cBhvr>
                                    </p:animEffect>
                                  </p:childTnLst>
                                </p:cTn>
                              </p:par>
                            </p:childTnLst>
                          </p:cTn>
                        </p:par>
                        <p:par>
                          <p:cTn id="18" fill="hold">
                            <p:stCondLst>
                              <p:cond delay="20"/>
                            </p:stCondLst>
                            <p:childTnLst>
                              <p:par>
                                <p:cTn id="19" presetID="10" presetClass="entr" presetSubtype="0" fill="hold" nodeType="after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
                                        <p:tgtEl>
                                          <p:spTgt spid="3074"/>
                                        </p:tgtEl>
                                      </p:cBhvr>
                                    </p:animEffect>
                                  </p:childTnLst>
                                </p:cTn>
                              </p:par>
                            </p:childTnLst>
                          </p:cTn>
                        </p:par>
                        <p:par>
                          <p:cTn id="22" fill="hold">
                            <p:stCondLst>
                              <p:cond delay="30"/>
                            </p:stCondLst>
                            <p:childTnLst>
                              <p:par>
                                <p:cTn id="23" presetID="31"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 fill="hold"/>
                                        <p:tgtEl>
                                          <p:spTgt spid="6"/>
                                        </p:tgtEl>
                                        <p:attrNameLst>
                                          <p:attrName>ppt_w</p:attrName>
                                        </p:attrNameLst>
                                      </p:cBhvr>
                                      <p:tavLst>
                                        <p:tav tm="0">
                                          <p:val>
                                            <p:fltVal val="0"/>
                                          </p:val>
                                        </p:tav>
                                        <p:tav tm="100000">
                                          <p:val>
                                            <p:strVal val="#ppt_w"/>
                                          </p:val>
                                        </p:tav>
                                      </p:tavLst>
                                    </p:anim>
                                    <p:anim calcmode="lin" valueType="num">
                                      <p:cBhvr>
                                        <p:cTn id="26" dur="10" fill="hold"/>
                                        <p:tgtEl>
                                          <p:spTgt spid="6"/>
                                        </p:tgtEl>
                                        <p:attrNameLst>
                                          <p:attrName>ppt_h</p:attrName>
                                        </p:attrNameLst>
                                      </p:cBhvr>
                                      <p:tavLst>
                                        <p:tav tm="0">
                                          <p:val>
                                            <p:fltVal val="0"/>
                                          </p:val>
                                        </p:tav>
                                        <p:tav tm="100000">
                                          <p:val>
                                            <p:strVal val="#ppt_h"/>
                                          </p:val>
                                        </p:tav>
                                      </p:tavLst>
                                    </p:anim>
                                    <p:anim calcmode="lin" valueType="num">
                                      <p:cBhvr>
                                        <p:cTn id="27" dur="10" fill="hold"/>
                                        <p:tgtEl>
                                          <p:spTgt spid="6"/>
                                        </p:tgtEl>
                                        <p:attrNameLst>
                                          <p:attrName>style.rotation</p:attrName>
                                        </p:attrNameLst>
                                      </p:cBhvr>
                                      <p:tavLst>
                                        <p:tav tm="0">
                                          <p:val>
                                            <p:fltVal val="90"/>
                                          </p:val>
                                        </p:tav>
                                        <p:tav tm="100000">
                                          <p:val>
                                            <p:fltVal val="0"/>
                                          </p:val>
                                        </p:tav>
                                      </p:tavLst>
                                    </p:anim>
                                    <p:animEffect transition="in" filter="fade">
                                      <p:cBhvr>
                                        <p:cTn id="28" dur="10"/>
                                        <p:tgtEl>
                                          <p:spTgt spid="6"/>
                                        </p:tgtEl>
                                      </p:cBhvr>
                                    </p:animEffect>
                                  </p:childTnLst>
                                </p:cTn>
                              </p:par>
                            </p:childTnLst>
                          </p:cTn>
                        </p:par>
                        <p:par>
                          <p:cTn id="29" fill="hold">
                            <p:stCondLst>
                              <p:cond delay="40"/>
                            </p:stCondLst>
                            <p:childTnLst>
                              <p:par>
                                <p:cTn id="30" presetID="10" presetClass="entr" presetSubtype="0" fill="hold" nodeType="afterEffect">
                                  <p:stCondLst>
                                    <p:cond delay="0"/>
                                  </p:stCondLst>
                                  <p:childTnLst>
                                    <p:set>
                                      <p:cBhvr>
                                        <p:cTn id="31" dur="1" fill="hold">
                                          <p:stCondLst>
                                            <p:cond delay="0"/>
                                          </p:stCondLst>
                                        </p:cTn>
                                        <p:tgtEl>
                                          <p:spTgt spid="3076"/>
                                        </p:tgtEl>
                                        <p:attrNameLst>
                                          <p:attrName>style.visibility</p:attrName>
                                        </p:attrNameLst>
                                      </p:cBhvr>
                                      <p:to>
                                        <p:strVal val="visible"/>
                                      </p:to>
                                    </p:set>
                                    <p:animEffect transition="in" filter="fade">
                                      <p:cBhvr>
                                        <p:cTn id="32" dur="1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Animales en peligro de extinción de Argentina</a:t>
            </a:r>
            <a:endParaRPr lang="es-ES" dirty="0"/>
          </a:p>
        </p:txBody>
      </p:sp>
      <p:sp>
        <p:nvSpPr>
          <p:cNvPr id="5" name="4 CuadroTexto"/>
          <p:cNvSpPr txBox="1"/>
          <p:nvPr/>
        </p:nvSpPr>
        <p:spPr>
          <a:xfrm>
            <a:off x="3131840" y="1772816"/>
            <a:ext cx="5904656" cy="2446824"/>
          </a:xfrm>
          <a:prstGeom prst="rect">
            <a:avLst/>
          </a:prstGeom>
          <a:noFill/>
        </p:spPr>
        <p:txBody>
          <a:bodyPr wrap="square" rtlCol="0">
            <a:spAutoFit/>
          </a:bodyPr>
          <a:lstStyle/>
          <a:p>
            <a:r>
              <a:rPr lang="pt-BR" sz="1700" dirty="0" smtClean="0"/>
              <a:t>Oso de anteojos (</a:t>
            </a:r>
            <a:r>
              <a:rPr lang="pt-BR" sz="1700" i="1" dirty="0" smtClean="0"/>
              <a:t>tremarctos ornatus</a:t>
            </a:r>
            <a:r>
              <a:rPr lang="pt-BR" sz="1700" dirty="0" smtClean="0"/>
              <a:t>).</a:t>
            </a:r>
          </a:p>
          <a:p>
            <a:r>
              <a:rPr lang="pt-BR" sz="1700" b="1" dirty="0" smtClean="0"/>
              <a:t>AMENAZAS: </a:t>
            </a:r>
            <a:r>
              <a:rPr lang="es-ES" sz="1700" dirty="0"/>
              <a:t>L</a:t>
            </a:r>
            <a:r>
              <a:rPr lang="es-ES" sz="1700" dirty="0" smtClean="0"/>
              <a:t>a </a:t>
            </a:r>
            <a:r>
              <a:rPr lang="es-ES" sz="1700" dirty="0"/>
              <a:t>pérdida de </a:t>
            </a:r>
            <a:r>
              <a:rPr lang="es-ES" sz="1700" dirty="0" smtClean="0"/>
              <a:t>hábitat, </a:t>
            </a:r>
            <a:r>
              <a:rPr lang="es-ES" sz="1700" dirty="0"/>
              <a:t>los incendios forestales y la tala de bosques para </a:t>
            </a:r>
            <a:r>
              <a:rPr lang="es-ES" sz="1700" dirty="0" smtClean="0"/>
              <a:t>madera, </a:t>
            </a:r>
            <a:r>
              <a:rPr lang="es-ES" sz="1700" dirty="0"/>
              <a:t>e</a:t>
            </a:r>
            <a:r>
              <a:rPr lang="es-ES" sz="1700" dirty="0" smtClean="0"/>
              <a:t>l </a:t>
            </a:r>
            <a:r>
              <a:rPr lang="es-ES" sz="1700" dirty="0"/>
              <a:t>crecimiento de las poblaciones humanas y el desarrollo de los </a:t>
            </a:r>
            <a:r>
              <a:rPr lang="es-ES" sz="1700" dirty="0" smtClean="0"/>
              <a:t>planes, </a:t>
            </a:r>
            <a:r>
              <a:rPr lang="es-ES" sz="1700" dirty="0"/>
              <a:t>el desarrollo de las </a:t>
            </a:r>
            <a:r>
              <a:rPr lang="es-ES" sz="1700" dirty="0" smtClean="0"/>
              <a:t>infraestructura, también </a:t>
            </a:r>
            <a:r>
              <a:rPr lang="es-ES" sz="1700" dirty="0"/>
              <a:t>muere debido a los pesticidas que son vertidos en los campos de </a:t>
            </a:r>
            <a:r>
              <a:rPr lang="es-ES" sz="1700" dirty="0" smtClean="0"/>
              <a:t>cultivo, </a:t>
            </a:r>
            <a:r>
              <a:rPr lang="es-ES" sz="1700" dirty="0"/>
              <a:t>el incremento de la minería y la explotación </a:t>
            </a:r>
            <a:r>
              <a:rPr lang="es-ES" sz="1700" dirty="0" smtClean="0"/>
              <a:t>petrolera, etc.</a:t>
            </a:r>
            <a:endParaRPr lang="es-ES" sz="1700" b="1" dirty="0"/>
          </a:p>
        </p:txBody>
      </p:sp>
      <p:pic>
        <p:nvPicPr>
          <p:cNvPr id="1028" name="Picture 4" descr="http://www.animalesextincion.es/images/noticias/0605090148_pecari_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658" y="4470547"/>
            <a:ext cx="2742166" cy="20547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animalesextincion.es/images/noticias/1311080353_oso%20anteojo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844824"/>
            <a:ext cx="2736304" cy="203927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3131840" y="4366552"/>
            <a:ext cx="5616624" cy="2446824"/>
          </a:xfrm>
          <a:prstGeom prst="rect">
            <a:avLst/>
          </a:prstGeom>
          <a:noFill/>
        </p:spPr>
        <p:txBody>
          <a:bodyPr wrap="square" rtlCol="0">
            <a:spAutoFit/>
          </a:bodyPr>
          <a:lstStyle/>
          <a:p>
            <a:r>
              <a:rPr lang="es-ES" sz="1700" dirty="0" smtClean="0"/>
              <a:t>Chancho </a:t>
            </a:r>
            <a:r>
              <a:rPr lang="es-ES" sz="1700" dirty="0"/>
              <a:t>quimilero (</a:t>
            </a:r>
            <a:r>
              <a:rPr lang="es-ES" sz="1700" i="1" dirty="0"/>
              <a:t>Catagonus wagneri</a:t>
            </a:r>
            <a:r>
              <a:rPr lang="es-ES" sz="1700" dirty="0" smtClean="0"/>
              <a:t>).</a:t>
            </a:r>
          </a:p>
          <a:p>
            <a:r>
              <a:rPr lang="es-AR" sz="1700" b="1" dirty="0" smtClean="0"/>
              <a:t>AMENAZAS: </a:t>
            </a:r>
            <a:r>
              <a:rPr lang="es-AR" sz="1700" dirty="0" smtClean="0"/>
              <a:t>C</a:t>
            </a:r>
            <a:r>
              <a:rPr lang="es-ES" sz="1700" dirty="0" smtClean="0"/>
              <a:t>aza: para </a:t>
            </a:r>
            <a:r>
              <a:rPr lang="es-ES" sz="1700" dirty="0"/>
              <a:t>comerciar con su piel o para comérselos</a:t>
            </a:r>
            <a:r>
              <a:rPr lang="es-ES" sz="1700" dirty="0" smtClean="0"/>
              <a:t>.</a:t>
            </a:r>
          </a:p>
          <a:p>
            <a:r>
              <a:rPr lang="es-ES" sz="1700" dirty="0" smtClean="0"/>
              <a:t>Destrucción de su hábitat: </a:t>
            </a:r>
            <a:r>
              <a:rPr lang="es-ES" sz="1700" dirty="0"/>
              <a:t>uno de los mayores </a:t>
            </a:r>
            <a:r>
              <a:rPr lang="es-ES" sz="1700" dirty="0" smtClean="0"/>
              <a:t>condicionantes </a:t>
            </a:r>
            <a:r>
              <a:rPr lang="es-ES" sz="1700" dirty="0"/>
              <a:t>para la supervivencia de </a:t>
            </a:r>
            <a:r>
              <a:rPr lang="es-ES" sz="1700" dirty="0" smtClean="0"/>
              <a:t>estos.</a:t>
            </a:r>
          </a:p>
          <a:p>
            <a:r>
              <a:rPr lang="es-ES" sz="1700" dirty="0" smtClean="0"/>
              <a:t>Depredación y enfermedades: sin </a:t>
            </a:r>
            <a:r>
              <a:rPr lang="es-ES" sz="1700" dirty="0"/>
              <a:t>relación con el hombre, estas amenazas también contribuyen aunque en menor medida, al declive de los </a:t>
            </a:r>
            <a:r>
              <a:rPr lang="es-ES" sz="1700" dirty="0" smtClean="0"/>
              <a:t>pecaríes.</a:t>
            </a:r>
            <a:endParaRPr lang="es-ES" sz="1700" b="1" dirty="0"/>
          </a:p>
        </p:txBody>
      </p:sp>
    </p:spTree>
    <p:extLst>
      <p:ext uri="{BB962C8B-B14F-4D97-AF65-F5344CB8AC3E}">
        <p14:creationId xmlns:p14="http://schemas.microsoft.com/office/powerpoint/2010/main" val="1744659793"/>
      </p:ext>
    </p:extLst>
  </p:cSld>
  <p:clrMapOvr>
    <a:masterClrMapping/>
  </p:clrMapOvr>
  <mc:AlternateContent xmlns:mc="http://schemas.openxmlformats.org/markup-compatibility/2006" xmlns:p14="http://schemas.microsoft.com/office/powerpoint/2010/main">
    <mc:Choice Requires="p14">
      <p:transition spd="slow" p14:dur="4000" advClick="0" advTm="40000">
        <p14:vortex dir="r"/>
        <p:sndAc>
          <p:stSnd>
            <p:snd r:embed="rId2" name="Bruno Mars -When I was your man (lyrics).mp3"/>
          </p:stSnd>
        </p:sndAc>
      </p:transition>
    </mc:Choice>
    <mc:Fallback xmlns="">
      <p:transition spd="slow" advClick="0" advTm="40000">
        <p:fade/>
        <p:sndAc>
          <p:stSnd>
            <p:snd r:embed="rId5" name="Bruno Mars -When I was your man (lyrics).mp3"/>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 fill="hold"/>
                                        <p:tgtEl>
                                          <p:spTgt spid="2"/>
                                        </p:tgtEl>
                                        <p:attrNameLst>
                                          <p:attrName>ppt_w</p:attrName>
                                        </p:attrNameLst>
                                      </p:cBhvr>
                                      <p:tavLst>
                                        <p:tav tm="0">
                                          <p:val>
                                            <p:fltVal val="0"/>
                                          </p:val>
                                        </p:tav>
                                        <p:tav tm="100000">
                                          <p:val>
                                            <p:strVal val="#ppt_w"/>
                                          </p:val>
                                        </p:tav>
                                      </p:tavLst>
                                    </p:anim>
                                    <p:anim calcmode="lin" valueType="num">
                                      <p:cBhvr>
                                        <p:cTn id="8" dur="10" fill="hold"/>
                                        <p:tgtEl>
                                          <p:spTgt spid="2"/>
                                        </p:tgtEl>
                                        <p:attrNameLst>
                                          <p:attrName>ppt_h</p:attrName>
                                        </p:attrNameLst>
                                      </p:cBhvr>
                                      <p:tavLst>
                                        <p:tav tm="0">
                                          <p:val>
                                            <p:fltVal val="0"/>
                                          </p:val>
                                        </p:tav>
                                        <p:tav tm="100000">
                                          <p:val>
                                            <p:strVal val="#ppt_h"/>
                                          </p:val>
                                        </p:tav>
                                      </p:tavLst>
                                    </p:anim>
                                    <p:anim calcmode="lin" valueType="num">
                                      <p:cBhvr>
                                        <p:cTn id="9" dur="10" fill="hold"/>
                                        <p:tgtEl>
                                          <p:spTgt spid="2"/>
                                        </p:tgtEl>
                                        <p:attrNameLst>
                                          <p:attrName>style.rotation</p:attrName>
                                        </p:attrNameLst>
                                      </p:cBhvr>
                                      <p:tavLst>
                                        <p:tav tm="0">
                                          <p:val>
                                            <p:fltVal val="90"/>
                                          </p:val>
                                        </p:tav>
                                        <p:tav tm="100000">
                                          <p:val>
                                            <p:fltVal val="0"/>
                                          </p:val>
                                        </p:tav>
                                      </p:tavLst>
                                    </p:anim>
                                    <p:animEffect transition="in" filter="fade">
                                      <p:cBhvr>
                                        <p:cTn id="10" dur="10"/>
                                        <p:tgtEl>
                                          <p:spTgt spid="2"/>
                                        </p:tgtEl>
                                      </p:cBhvr>
                                    </p:animEffect>
                                  </p:childTnLst>
                                </p:cTn>
                              </p:par>
                            </p:childTnLst>
                          </p:cTn>
                        </p:par>
                        <p:par>
                          <p:cTn id="11" fill="hold">
                            <p:stCondLst>
                              <p:cond delay="10"/>
                            </p:stCondLst>
                            <p:childTnLst>
                              <p:par>
                                <p:cTn id="12" presetID="3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 fill="hold"/>
                                        <p:tgtEl>
                                          <p:spTgt spid="5"/>
                                        </p:tgtEl>
                                        <p:attrNameLst>
                                          <p:attrName>ppt_w</p:attrName>
                                        </p:attrNameLst>
                                      </p:cBhvr>
                                      <p:tavLst>
                                        <p:tav tm="0">
                                          <p:val>
                                            <p:fltVal val="0"/>
                                          </p:val>
                                        </p:tav>
                                        <p:tav tm="100000">
                                          <p:val>
                                            <p:strVal val="#ppt_w"/>
                                          </p:val>
                                        </p:tav>
                                      </p:tavLst>
                                    </p:anim>
                                    <p:anim calcmode="lin" valueType="num">
                                      <p:cBhvr>
                                        <p:cTn id="15" dur="10" fill="hold"/>
                                        <p:tgtEl>
                                          <p:spTgt spid="5"/>
                                        </p:tgtEl>
                                        <p:attrNameLst>
                                          <p:attrName>ppt_h</p:attrName>
                                        </p:attrNameLst>
                                      </p:cBhvr>
                                      <p:tavLst>
                                        <p:tav tm="0">
                                          <p:val>
                                            <p:fltVal val="0"/>
                                          </p:val>
                                        </p:tav>
                                        <p:tav tm="100000">
                                          <p:val>
                                            <p:strVal val="#ppt_h"/>
                                          </p:val>
                                        </p:tav>
                                      </p:tavLst>
                                    </p:anim>
                                    <p:anim calcmode="lin" valueType="num">
                                      <p:cBhvr>
                                        <p:cTn id="16" dur="10" fill="hold"/>
                                        <p:tgtEl>
                                          <p:spTgt spid="5"/>
                                        </p:tgtEl>
                                        <p:attrNameLst>
                                          <p:attrName>style.rotation</p:attrName>
                                        </p:attrNameLst>
                                      </p:cBhvr>
                                      <p:tavLst>
                                        <p:tav tm="0">
                                          <p:val>
                                            <p:fltVal val="90"/>
                                          </p:val>
                                        </p:tav>
                                        <p:tav tm="100000">
                                          <p:val>
                                            <p:fltVal val="0"/>
                                          </p:val>
                                        </p:tav>
                                      </p:tavLst>
                                    </p:anim>
                                    <p:animEffect transition="in" filter="fade">
                                      <p:cBhvr>
                                        <p:cTn id="17" dur="10"/>
                                        <p:tgtEl>
                                          <p:spTgt spid="5"/>
                                        </p:tgtEl>
                                      </p:cBhvr>
                                    </p:animEffect>
                                  </p:childTnLst>
                                </p:cTn>
                              </p:par>
                            </p:childTnLst>
                          </p:cTn>
                        </p:par>
                        <p:par>
                          <p:cTn id="18" fill="hold">
                            <p:stCondLst>
                              <p:cond delay="20"/>
                            </p:stCondLst>
                            <p:childTnLst>
                              <p:par>
                                <p:cTn id="19" presetID="10" presetClass="entr" presetSubtype="0" fill="hold" nodeType="after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fade">
                                      <p:cBhvr>
                                        <p:cTn id="21" dur="10"/>
                                        <p:tgtEl>
                                          <p:spTgt spid="1030"/>
                                        </p:tgtEl>
                                      </p:cBhvr>
                                    </p:animEffect>
                                  </p:childTnLst>
                                </p:cTn>
                              </p:par>
                            </p:childTnLst>
                          </p:cTn>
                        </p:par>
                        <p:par>
                          <p:cTn id="22" fill="hold">
                            <p:stCondLst>
                              <p:cond delay="30"/>
                            </p:stCondLst>
                            <p:childTnLst>
                              <p:par>
                                <p:cTn id="23" presetID="31"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 fill="hold"/>
                                        <p:tgtEl>
                                          <p:spTgt spid="7"/>
                                        </p:tgtEl>
                                        <p:attrNameLst>
                                          <p:attrName>ppt_w</p:attrName>
                                        </p:attrNameLst>
                                      </p:cBhvr>
                                      <p:tavLst>
                                        <p:tav tm="0">
                                          <p:val>
                                            <p:fltVal val="0"/>
                                          </p:val>
                                        </p:tav>
                                        <p:tav tm="100000">
                                          <p:val>
                                            <p:strVal val="#ppt_w"/>
                                          </p:val>
                                        </p:tav>
                                      </p:tavLst>
                                    </p:anim>
                                    <p:anim calcmode="lin" valueType="num">
                                      <p:cBhvr>
                                        <p:cTn id="26" dur="10" fill="hold"/>
                                        <p:tgtEl>
                                          <p:spTgt spid="7"/>
                                        </p:tgtEl>
                                        <p:attrNameLst>
                                          <p:attrName>ppt_h</p:attrName>
                                        </p:attrNameLst>
                                      </p:cBhvr>
                                      <p:tavLst>
                                        <p:tav tm="0">
                                          <p:val>
                                            <p:fltVal val="0"/>
                                          </p:val>
                                        </p:tav>
                                        <p:tav tm="100000">
                                          <p:val>
                                            <p:strVal val="#ppt_h"/>
                                          </p:val>
                                        </p:tav>
                                      </p:tavLst>
                                    </p:anim>
                                    <p:anim calcmode="lin" valueType="num">
                                      <p:cBhvr>
                                        <p:cTn id="27" dur="10" fill="hold"/>
                                        <p:tgtEl>
                                          <p:spTgt spid="7"/>
                                        </p:tgtEl>
                                        <p:attrNameLst>
                                          <p:attrName>style.rotation</p:attrName>
                                        </p:attrNameLst>
                                      </p:cBhvr>
                                      <p:tavLst>
                                        <p:tav tm="0">
                                          <p:val>
                                            <p:fltVal val="90"/>
                                          </p:val>
                                        </p:tav>
                                        <p:tav tm="100000">
                                          <p:val>
                                            <p:fltVal val="0"/>
                                          </p:val>
                                        </p:tav>
                                      </p:tavLst>
                                    </p:anim>
                                    <p:animEffect transition="in" filter="fade">
                                      <p:cBhvr>
                                        <p:cTn id="28" dur="10"/>
                                        <p:tgtEl>
                                          <p:spTgt spid="7"/>
                                        </p:tgtEl>
                                      </p:cBhvr>
                                    </p:animEffect>
                                  </p:childTnLst>
                                </p:cTn>
                              </p:par>
                            </p:childTnLst>
                          </p:cTn>
                        </p:par>
                        <p:par>
                          <p:cTn id="29" fill="hold">
                            <p:stCondLst>
                              <p:cond delay="40"/>
                            </p:stCondLst>
                            <p:childTnLst>
                              <p:par>
                                <p:cTn id="30" presetID="10" presetClass="entr" presetSubtype="0" fill="hold" nodeType="after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1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Animales en peligro de extinción de Argentina</a:t>
            </a:r>
            <a:endParaRPr lang="es-ES" dirty="0"/>
          </a:p>
        </p:txBody>
      </p:sp>
      <p:pic>
        <p:nvPicPr>
          <p:cNvPr id="2050" name="Picture 2" descr="http://www.animalesextincion.es/images/0912140445_sand_tiger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518" y="1978466"/>
            <a:ext cx="2995346" cy="1954590"/>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563888" y="1916832"/>
            <a:ext cx="5328592" cy="1754326"/>
          </a:xfrm>
          <a:prstGeom prst="rect">
            <a:avLst/>
          </a:prstGeom>
          <a:noFill/>
        </p:spPr>
        <p:txBody>
          <a:bodyPr wrap="square" rtlCol="0">
            <a:spAutoFit/>
          </a:bodyPr>
          <a:lstStyle/>
          <a:p>
            <a:r>
              <a:rPr lang="es-ES" dirty="0" smtClean="0"/>
              <a:t>Tiburón </a:t>
            </a:r>
            <a:r>
              <a:rPr lang="es-ES" dirty="0"/>
              <a:t>toro o tiburón bacota (</a:t>
            </a:r>
            <a:r>
              <a:rPr lang="es-ES" i="1" dirty="0"/>
              <a:t>Carcharias taurus</a:t>
            </a:r>
            <a:r>
              <a:rPr lang="es-ES" dirty="0" smtClean="0"/>
              <a:t>).</a:t>
            </a:r>
          </a:p>
          <a:p>
            <a:r>
              <a:rPr lang="es-AR" b="1" dirty="0" smtClean="0"/>
              <a:t>AMENAZAS: </a:t>
            </a:r>
            <a:r>
              <a:rPr lang="es-ES" dirty="0" smtClean="0"/>
              <a:t>Caza, alimento, redes pesca, presas, protección a los bañistas, turismo, </a:t>
            </a:r>
            <a:r>
              <a:rPr lang="es-ES" dirty="0"/>
              <a:t>tienen uno de los ciclos reproductivos más lentos de entre los </a:t>
            </a:r>
            <a:r>
              <a:rPr lang="es-ES" dirty="0" smtClean="0"/>
              <a:t>elasmobranquios.</a:t>
            </a:r>
            <a:endParaRPr lang="es-ES" b="1" dirty="0"/>
          </a:p>
        </p:txBody>
      </p:sp>
      <p:sp>
        <p:nvSpPr>
          <p:cNvPr id="7" name="6 CuadroTexto"/>
          <p:cNvSpPr txBox="1"/>
          <p:nvPr/>
        </p:nvSpPr>
        <p:spPr>
          <a:xfrm>
            <a:off x="3707904" y="4293096"/>
            <a:ext cx="4896544" cy="2585323"/>
          </a:xfrm>
          <a:prstGeom prst="rect">
            <a:avLst/>
          </a:prstGeom>
          <a:noFill/>
        </p:spPr>
        <p:txBody>
          <a:bodyPr wrap="square" rtlCol="0">
            <a:spAutoFit/>
          </a:bodyPr>
          <a:lstStyle/>
          <a:p>
            <a:r>
              <a:rPr lang="es-ES" dirty="0"/>
              <a:t>Nutria gigante (</a:t>
            </a:r>
            <a:r>
              <a:rPr lang="es-ES" i="1" dirty="0"/>
              <a:t>Pteronura brasiliensis</a:t>
            </a:r>
            <a:r>
              <a:rPr lang="es-ES" dirty="0" smtClean="0"/>
              <a:t>).</a:t>
            </a:r>
          </a:p>
          <a:p>
            <a:r>
              <a:rPr lang="es-AR" b="1" dirty="0" smtClean="0"/>
              <a:t>AMENAZAS: </a:t>
            </a:r>
            <a:r>
              <a:rPr lang="es-AR" dirty="0" smtClean="0"/>
              <a:t>C</a:t>
            </a:r>
            <a:r>
              <a:rPr lang="es-ES" dirty="0" smtClean="0"/>
              <a:t>aza </a:t>
            </a:r>
            <a:r>
              <a:rPr lang="es-ES" dirty="0"/>
              <a:t>indiscriminada y sin ningún miramiento por su </a:t>
            </a:r>
            <a:r>
              <a:rPr lang="es-ES" dirty="0" smtClean="0"/>
              <a:t>piel, </a:t>
            </a:r>
            <a:r>
              <a:rPr lang="es-ES" dirty="0"/>
              <a:t>la tala y la </a:t>
            </a:r>
            <a:r>
              <a:rPr lang="es-ES" dirty="0" smtClean="0"/>
              <a:t>minería, </a:t>
            </a:r>
            <a:r>
              <a:rPr lang="es-ES" dirty="0"/>
              <a:t>disminución de la </a:t>
            </a:r>
            <a:r>
              <a:rPr lang="es-ES" dirty="0" smtClean="0"/>
              <a:t>población, </a:t>
            </a:r>
            <a:r>
              <a:rPr lang="es-ES" dirty="0"/>
              <a:t>l</a:t>
            </a:r>
            <a:r>
              <a:rPr lang="es-ES" dirty="0" smtClean="0"/>
              <a:t>a </a:t>
            </a:r>
            <a:r>
              <a:rPr lang="es-ES" dirty="0"/>
              <a:t>destrucción de los bosques, e</a:t>
            </a:r>
            <a:r>
              <a:rPr lang="es-ES" dirty="0" smtClean="0"/>
              <a:t>n </a:t>
            </a:r>
            <a:r>
              <a:rPr lang="es-ES" dirty="0"/>
              <a:t>las zonas de minería de oro, los peces están contaminados del mercurio usado para separar el oro de la roca.</a:t>
            </a:r>
          </a:p>
          <a:p>
            <a:endParaRPr lang="es-ES" dirty="0"/>
          </a:p>
        </p:txBody>
      </p:sp>
      <p:pic>
        <p:nvPicPr>
          <p:cNvPr id="2052" name="Picture 4" descr="http://www.animalesextincion.es/images/noticias/1911081214_nutria_gigante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9" y="4365104"/>
            <a:ext cx="3024336"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646707"/>
      </p:ext>
    </p:extLst>
  </p:cSld>
  <p:clrMapOvr>
    <a:masterClrMapping/>
  </p:clrMapOvr>
  <mc:AlternateContent xmlns:mc="http://schemas.openxmlformats.org/markup-compatibility/2006" xmlns:p14="http://schemas.microsoft.com/office/powerpoint/2010/main">
    <mc:Choice Requires="p14">
      <p:transition spd="slow" p14:dur="4000" advClick="0" advTm="35000">
        <p14:vortex dir="r"/>
        <p:sndAc>
          <p:stSnd>
            <p:snd r:embed="rId2" name="Bruno Mars -When I was your man (lyrics).mp3"/>
          </p:stSnd>
        </p:sndAc>
      </p:transition>
    </mc:Choice>
    <mc:Fallback xmlns="">
      <p:transition spd="slow" advClick="0" advTm="35000">
        <p:fade/>
        <p:sndAc>
          <p:stSnd>
            <p:snd r:embed="rId5" name="Bruno Mars -When I was your man (lyrics).mp3"/>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 fill="hold"/>
                                        <p:tgtEl>
                                          <p:spTgt spid="2"/>
                                        </p:tgtEl>
                                        <p:attrNameLst>
                                          <p:attrName>ppt_w</p:attrName>
                                        </p:attrNameLst>
                                      </p:cBhvr>
                                      <p:tavLst>
                                        <p:tav tm="0">
                                          <p:val>
                                            <p:fltVal val="0"/>
                                          </p:val>
                                        </p:tav>
                                        <p:tav tm="100000">
                                          <p:val>
                                            <p:strVal val="#ppt_w"/>
                                          </p:val>
                                        </p:tav>
                                      </p:tavLst>
                                    </p:anim>
                                    <p:anim calcmode="lin" valueType="num">
                                      <p:cBhvr>
                                        <p:cTn id="8" dur="10" fill="hold"/>
                                        <p:tgtEl>
                                          <p:spTgt spid="2"/>
                                        </p:tgtEl>
                                        <p:attrNameLst>
                                          <p:attrName>ppt_h</p:attrName>
                                        </p:attrNameLst>
                                      </p:cBhvr>
                                      <p:tavLst>
                                        <p:tav tm="0">
                                          <p:val>
                                            <p:fltVal val="0"/>
                                          </p:val>
                                        </p:tav>
                                        <p:tav tm="100000">
                                          <p:val>
                                            <p:strVal val="#ppt_h"/>
                                          </p:val>
                                        </p:tav>
                                      </p:tavLst>
                                    </p:anim>
                                    <p:anim calcmode="lin" valueType="num">
                                      <p:cBhvr>
                                        <p:cTn id="9" dur="10" fill="hold"/>
                                        <p:tgtEl>
                                          <p:spTgt spid="2"/>
                                        </p:tgtEl>
                                        <p:attrNameLst>
                                          <p:attrName>style.rotation</p:attrName>
                                        </p:attrNameLst>
                                      </p:cBhvr>
                                      <p:tavLst>
                                        <p:tav tm="0">
                                          <p:val>
                                            <p:fltVal val="90"/>
                                          </p:val>
                                        </p:tav>
                                        <p:tav tm="100000">
                                          <p:val>
                                            <p:fltVal val="0"/>
                                          </p:val>
                                        </p:tav>
                                      </p:tavLst>
                                    </p:anim>
                                    <p:animEffect transition="in" filter="fade">
                                      <p:cBhvr>
                                        <p:cTn id="10" dur="10"/>
                                        <p:tgtEl>
                                          <p:spTgt spid="2"/>
                                        </p:tgtEl>
                                      </p:cBhvr>
                                    </p:animEffect>
                                  </p:childTnLst>
                                </p:cTn>
                              </p:par>
                            </p:childTnLst>
                          </p:cTn>
                        </p:par>
                        <p:par>
                          <p:cTn id="11" fill="hold">
                            <p:stCondLst>
                              <p:cond delay="10"/>
                            </p:stCondLst>
                            <p:childTnLst>
                              <p:par>
                                <p:cTn id="12" presetID="3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 fill="hold"/>
                                        <p:tgtEl>
                                          <p:spTgt spid="6"/>
                                        </p:tgtEl>
                                        <p:attrNameLst>
                                          <p:attrName>ppt_w</p:attrName>
                                        </p:attrNameLst>
                                      </p:cBhvr>
                                      <p:tavLst>
                                        <p:tav tm="0">
                                          <p:val>
                                            <p:fltVal val="0"/>
                                          </p:val>
                                        </p:tav>
                                        <p:tav tm="100000">
                                          <p:val>
                                            <p:strVal val="#ppt_w"/>
                                          </p:val>
                                        </p:tav>
                                      </p:tavLst>
                                    </p:anim>
                                    <p:anim calcmode="lin" valueType="num">
                                      <p:cBhvr>
                                        <p:cTn id="15" dur="10" fill="hold"/>
                                        <p:tgtEl>
                                          <p:spTgt spid="6"/>
                                        </p:tgtEl>
                                        <p:attrNameLst>
                                          <p:attrName>ppt_h</p:attrName>
                                        </p:attrNameLst>
                                      </p:cBhvr>
                                      <p:tavLst>
                                        <p:tav tm="0">
                                          <p:val>
                                            <p:fltVal val="0"/>
                                          </p:val>
                                        </p:tav>
                                        <p:tav tm="100000">
                                          <p:val>
                                            <p:strVal val="#ppt_h"/>
                                          </p:val>
                                        </p:tav>
                                      </p:tavLst>
                                    </p:anim>
                                    <p:anim calcmode="lin" valueType="num">
                                      <p:cBhvr>
                                        <p:cTn id="16" dur="10" fill="hold"/>
                                        <p:tgtEl>
                                          <p:spTgt spid="6"/>
                                        </p:tgtEl>
                                        <p:attrNameLst>
                                          <p:attrName>style.rotation</p:attrName>
                                        </p:attrNameLst>
                                      </p:cBhvr>
                                      <p:tavLst>
                                        <p:tav tm="0">
                                          <p:val>
                                            <p:fltVal val="90"/>
                                          </p:val>
                                        </p:tav>
                                        <p:tav tm="100000">
                                          <p:val>
                                            <p:fltVal val="0"/>
                                          </p:val>
                                        </p:tav>
                                      </p:tavLst>
                                    </p:anim>
                                    <p:animEffect transition="in" filter="fade">
                                      <p:cBhvr>
                                        <p:cTn id="17" dur="10"/>
                                        <p:tgtEl>
                                          <p:spTgt spid="6"/>
                                        </p:tgtEl>
                                      </p:cBhvr>
                                    </p:animEffect>
                                  </p:childTnLst>
                                </p:cTn>
                              </p:par>
                            </p:childTnLst>
                          </p:cTn>
                        </p:par>
                        <p:par>
                          <p:cTn id="18" fill="hold">
                            <p:stCondLst>
                              <p:cond delay="20"/>
                            </p:stCondLst>
                            <p:childTnLst>
                              <p:par>
                                <p:cTn id="19" presetID="10" presetClass="entr" presetSubtype="0" fill="hold" nodeType="after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10"/>
                                        <p:tgtEl>
                                          <p:spTgt spid="2050"/>
                                        </p:tgtEl>
                                      </p:cBhvr>
                                    </p:animEffect>
                                  </p:childTnLst>
                                </p:cTn>
                              </p:par>
                            </p:childTnLst>
                          </p:cTn>
                        </p:par>
                        <p:par>
                          <p:cTn id="22" fill="hold">
                            <p:stCondLst>
                              <p:cond delay="30"/>
                            </p:stCondLst>
                            <p:childTnLst>
                              <p:par>
                                <p:cTn id="23" presetID="31"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 fill="hold"/>
                                        <p:tgtEl>
                                          <p:spTgt spid="7"/>
                                        </p:tgtEl>
                                        <p:attrNameLst>
                                          <p:attrName>ppt_w</p:attrName>
                                        </p:attrNameLst>
                                      </p:cBhvr>
                                      <p:tavLst>
                                        <p:tav tm="0">
                                          <p:val>
                                            <p:fltVal val="0"/>
                                          </p:val>
                                        </p:tav>
                                        <p:tav tm="100000">
                                          <p:val>
                                            <p:strVal val="#ppt_w"/>
                                          </p:val>
                                        </p:tav>
                                      </p:tavLst>
                                    </p:anim>
                                    <p:anim calcmode="lin" valueType="num">
                                      <p:cBhvr>
                                        <p:cTn id="26" dur="10" fill="hold"/>
                                        <p:tgtEl>
                                          <p:spTgt spid="7"/>
                                        </p:tgtEl>
                                        <p:attrNameLst>
                                          <p:attrName>ppt_h</p:attrName>
                                        </p:attrNameLst>
                                      </p:cBhvr>
                                      <p:tavLst>
                                        <p:tav tm="0">
                                          <p:val>
                                            <p:fltVal val="0"/>
                                          </p:val>
                                        </p:tav>
                                        <p:tav tm="100000">
                                          <p:val>
                                            <p:strVal val="#ppt_h"/>
                                          </p:val>
                                        </p:tav>
                                      </p:tavLst>
                                    </p:anim>
                                    <p:anim calcmode="lin" valueType="num">
                                      <p:cBhvr>
                                        <p:cTn id="27" dur="10" fill="hold"/>
                                        <p:tgtEl>
                                          <p:spTgt spid="7"/>
                                        </p:tgtEl>
                                        <p:attrNameLst>
                                          <p:attrName>style.rotation</p:attrName>
                                        </p:attrNameLst>
                                      </p:cBhvr>
                                      <p:tavLst>
                                        <p:tav tm="0">
                                          <p:val>
                                            <p:fltVal val="90"/>
                                          </p:val>
                                        </p:tav>
                                        <p:tav tm="100000">
                                          <p:val>
                                            <p:fltVal val="0"/>
                                          </p:val>
                                        </p:tav>
                                      </p:tavLst>
                                    </p:anim>
                                    <p:animEffect transition="in" filter="fade">
                                      <p:cBhvr>
                                        <p:cTn id="28" dur="10"/>
                                        <p:tgtEl>
                                          <p:spTgt spid="7"/>
                                        </p:tgtEl>
                                      </p:cBhvr>
                                    </p:animEffect>
                                  </p:childTnLst>
                                </p:cTn>
                              </p:par>
                            </p:childTnLst>
                          </p:cTn>
                        </p:par>
                        <p:par>
                          <p:cTn id="29" fill="hold">
                            <p:stCondLst>
                              <p:cond delay="40"/>
                            </p:stCondLst>
                            <p:childTnLst>
                              <p:par>
                                <p:cTn id="30" presetID="10" presetClass="entr" presetSubtype="0" fill="hold" nodeType="after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fade">
                                      <p:cBhvr>
                                        <p:cTn id="32" dur="1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Animales en peligro de extinción de Argentina</a:t>
            </a:r>
            <a:endParaRPr lang="es-ES" dirty="0"/>
          </a:p>
        </p:txBody>
      </p:sp>
      <p:sp>
        <p:nvSpPr>
          <p:cNvPr id="5" name="4 CuadroTexto"/>
          <p:cNvSpPr txBox="1"/>
          <p:nvPr/>
        </p:nvSpPr>
        <p:spPr>
          <a:xfrm>
            <a:off x="3851920" y="1844824"/>
            <a:ext cx="4752528" cy="2585323"/>
          </a:xfrm>
          <a:prstGeom prst="rect">
            <a:avLst/>
          </a:prstGeom>
          <a:noFill/>
        </p:spPr>
        <p:txBody>
          <a:bodyPr wrap="square" rtlCol="0">
            <a:spAutoFit/>
          </a:bodyPr>
          <a:lstStyle/>
          <a:p>
            <a:r>
              <a:rPr lang="es-ES" sz="1750" dirty="0"/>
              <a:t>Tapir (</a:t>
            </a:r>
            <a:r>
              <a:rPr lang="es-ES" sz="1750" i="1" dirty="0"/>
              <a:t>Tapirus</a:t>
            </a:r>
            <a:r>
              <a:rPr lang="es-ES" sz="1750" dirty="0"/>
              <a:t> sp</a:t>
            </a:r>
            <a:r>
              <a:rPr lang="es-ES" sz="1750" dirty="0" smtClean="0"/>
              <a:t>.)</a:t>
            </a:r>
          </a:p>
          <a:p>
            <a:r>
              <a:rPr lang="es-AR" sz="1750" b="1" dirty="0" smtClean="0"/>
              <a:t>AMENAZAS: </a:t>
            </a:r>
            <a:r>
              <a:rPr lang="es-ES" sz="1750" dirty="0"/>
              <a:t>L</a:t>
            </a:r>
            <a:r>
              <a:rPr lang="es-ES" sz="1750" dirty="0" smtClean="0"/>
              <a:t>a </a:t>
            </a:r>
            <a:r>
              <a:rPr lang="es-ES" sz="1750" dirty="0"/>
              <a:t>destrucción del hábitat, y en menor grado por la </a:t>
            </a:r>
            <a:r>
              <a:rPr lang="es-ES" sz="1750" dirty="0" smtClean="0"/>
              <a:t>caza, </a:t>
            </a:r>
            <a:r>
              <a:rPr lang="es-ES" sz="1750" dirty="0"/>
              <a:t>baja tasa de </a:t>
            </a:r>
            <a:r>
              <a:rPr lang="es-ES" sz="1750" dirty="0" smtClean="0"/>
              <a:t>reproducción, la construcción de una carretera a través de la reserva de la biosfera maya en Guatemala es probable que se convierta en un problema importante.</a:t>
            </a:r>
            <a:endParaRPr lang="es-ES" sz="1750" b="1" dirty="0" smtClean="0"/>
          </a:p>
          <a:p>
            <a:endParaRPr lang="es-ES" dirty="0"/>
          </a:p>
        </p:txBody>
      </p:sp>
      <p:pic>
        <p:nvPicPr>
          <p:cNvPr id="3076" name="Picture 4" descr="http://www.animalesextincion.es/images/noticias/1201090342_armadillo_gigante_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383105"/>
            <a:ext cx="2856318" cy="21422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animalesextincion.es/images/noticias/0909080108_tapiruspinchaqu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916832"/>
            <a:ext cx="2852862" cy="2139647"/>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3851920" y="4300061"/>
            <a:ext cx="5472608" cy="2585323"/>
          </a:xfrm>
          <a:prstGeom prst="rect">
            <a:avLst/>
          </a:prstGeom>
          <a:noFill/>
        </p:spPr>
        <p:txBody>
          <a:bodyPr wrap="square" rtlCol="0">
            <a:spAutoFit/>
          </a:bodyPr>
          <a:lstStyle/>
          <a:p>
            <a:r>
              <a:rPr lang="es-ES" dirty="0"/>
              <a:t>Armadillo gigante o tatu carreta (</a:t>
            </a:r>
            <a:r>
              <a:rPr lang="es-ES" i="1" dirty="0"/>
              <a:t>Priodontes maximus</a:t>
            </a:r>
            <a:r>
              <a:rPr lang="es-ES" dirty="0"/>
              <a:t>).</a:t>
            </a:r>
          </a:p>
          <a:p>
            <a:r>
              <a:rPr lang="es-AR" b="1" dirty="0"/>
              <a:t>AMENAZAS: </a:t>
            </a:r>
            <a:r>
              <a:rPr lang="es-ES" dirty="0"/>
              <a:t> Es muy escaso, tiene baja capacidad reproductiva y hábitos alimenticios muy especializados, la pérdida de hábitat, la caza, la captura ilegal, </a:t>
            </a:r>
            <a:r>
              <a:rPr lang="es-ES" dirty="0" smtClean="0"/>
              <a:t>con </a:t>
            </a:r>
            <a:r>
              <a:rPr lang="es-ES" dirty="0"/>
              <a:t>las caparazones de estos armadillos se construían cajas de resonancia de algunos instrumentos musicales.</a:t>
            </a:r>
            <a:endParaRPr lang="es-ES" b="1" dirty="0"/>
          </a:p>
          <a:p>
            <a:endParaRPr lang="es-ES" dirty="0"/>
          </a:p>
        </p:txBody>
      </p:sp>
    </p:spTree>
    <p:extLst>
      <p:ext uri="{BB962C8B-B14F-4D97-AF65-F5344CB8AC3E}">
        <p14:creationId xmlns:p14="http://schemas.microsoft.com/office/powerpoint/2010/main" val="339655714"/>
      </p:ext>
    </p:extLst>
  </p:cSld>
  <p:clrMapOvr>
    <a:masterClrMapping/>
  </p:clrMapOvr>
  <mc:AlternateContent xmlns:mc="http://schemas.openxmlformats.org/markup-compatibility/2006" xmlns:p14="http://schemas.microsoft.com/office/powerpoint/2010/main">
    <mc:Choice Requires="p14">
      <p:transition spd="slow" p14:dur="4000" advClick="0" advTm="36000">
        <p14:vortex dir="r"/>
        <p:sndAc>
          <p:stSnd>
            <p:snd r:embed="rId2" name="Bruno Mars -When I was your man (lyrics).mp3"/>
          </p:stSnd>
        </p:sndAc>
      </p:transition>
    </mc:Choice>
    <mc:Fallback xmlns="">
      <p:transition spd="slow" advClick="0" advTm="36000">
        <p:fade/>
        <p:sndAc>
          <p:stSnd>
            <p:snd r:embed="rId5" name="Bruno Mars -When I was your man (lyrics).mp3"/>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 fill="hold"/>
                                        <p:tgtEl>
                                          <p:spTgt spid="2"/>
                                        </p:tgtEl>
                                        <p:attrNameLst>
                                          <p:attrName>ppt_w</p:attrName>
                                        </p:attrNameLst>
                                      </p:cBhvr>
                                      <p:tavLst>
                                        <p:tav tm="0">
                                          <p:val>
                                            <p:fltVal val="0"/>
                                          </p:val>
                                        </p:tav>
                                        <p:tav tm="100000">
                                          <p:val>
                                            <p:strVal val="#ppt_w"/>
                                          </p:val>
                                        </p:tav>
                                      </p:tavLst>
                                    </p:anim>
                                    <p:anim calcmode="lin" valueType="num">
                                      <p:cBhvr>
                                        <p:cTn id="8" dur="10" fill="hold"/>
                                        <p:tgtEl>
                                          <p:spTgt spid="2"/>
                                        </p:tgtEl>
                                        <p:attrNameLst>
                                          <p:attrName>ppt_h</p:attrName>
                                        </p:attrNameLst>
                                      </p:cBhvr>
                                      <p:tavLst>
                                        <p:tav tm="0">
                                          <p:val>
                                            <p:fltVal val="0"/>
                                          </p:val>
                                        </p:tav>
                                        <p:tav tm="100000">
                                          <p:val>
                                            <p:strVal val="#ppt_h"/>
                                          </p:val>
                                        </p:tav>
                                      </p:tavLst>
                                    </p:anim>
                                    <p:anim calcmode="lin" valueType="num">
                                      <p:cBhvr>
                                        <p:cTn id="9" dur="10" fill="hold"/>
                                        <p:tgtEl>
                                          <p:spTgt spid="2"/>
                                        </p:tgtEl>
                                        <p:attrNameLst>
                                          <p:attrName>style.rotation</p:attrName>
                                        </p:attrNameLst>
                                      </p:cBhvr>
                                      <p:tavLst>
                                        <p:tav tm="0">
                                          <p:val>
                                            <p:fltVal val="90"/>
                                          </p:val>
                                        </p:tav>
                                        <p:tav tm="100000">
                                          <p:val>
                                            <p:fltVal val="0"/>
                                          </p:val>
                                        </p:tav>
                                      </p:tavLst>
                                    </p:anim>
                                    <p:animEffect transition="in" filter="fade">
                                      <p:cBhvr>
                                        <p:cTn id="10" dur="10"/>
                                        <p:tgtEl>
                                          <p:spTgt spid="2"/>
                                        </p:tgtEl>
                                      </p:cBhvr>
                                    </p:animEffect>
                                  </p:childTnLst>
                                </p:cTn>
                              </p:par>
                            </p:childTnLst>
                          </p:cTn>
                        </p:par>
                        <p:par>
                          <p:cTn id="11" fill="hold">
                            <p:stCondLst>
                              <p:cond delay="10"/>
                            </p:stCondLst>
                            <p:childTnLst>
                              <p:par>
                                <p:cTn id="12" presetID="3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 fill="hold"/>
                                        <p:tgtEl>
                                          <p:spTgt spid="5"/>
                                        </p:tgtEl>
                                        <p:attrNameLst>
                                          <p:attrName>ppt_w</p:attrName>
                                        </p:attrNameLst>
                                      </p:cBhvr>
                                      <p:tavLst>
                                        <p:tav tm="0">
                                          <p:val>
                                            <p:fltVal val="0"/>
                                          </p:val>
                                        </p:tav>
                                        <p:tav tm="100000">
                                          <p:val>
                                            <p:strVal val="#ppt_w"/>
                                          </p:val>
                                        </p:tav>
                                      </p:tavLst>
                                    </p:anim>
                                    <p:anim calcmode="lin" valueType="num">
                                      <p:cBhvr>
                                        <p:cTn id="15" dur="10" fill="hold"/>
                                        <p:tgtEl>
                                          <p:spTgt spid="5"/>
                                        </p:tgtEl>
                                        <p:attrNameLst>
                                          <p:attrName>ppt_h</p:attrName>
                                        </p:attrNameLst>
                                      </p:cBhvr>
                                      <p:tavLst>
                                        <p:tav tm="0">
                                          <p:val>
                                            <p:fltVal val="0"/>
                                          </p:val>
                                        </p:tav>
                                        <p:tav tm="100000">
                                          <p:val>
                                            <p:strVal val="#ppt_h"/>
                                          </p:val>
                                        </p:tav>
                                      </p:tavLst>
                                    </p:anim>
                                    <p:anim calcmode="lin" valueType="num">
                                      <p:cBhvr>
                                        <p:cTn id="16" dur="10" fill="hold"/>
                                        <p:tgtEl>
                                          <p:spTgt spid="5"/>
                                        </p:tgtEl>
                                        <p:attrNameLst>
                                          <p:attrName>style.rotation</p:attrName>
                                        </p:attrNameLst>
                                      </p:cBhvr>
                                      <p:tavLst>
                                        <p:tav tm="0">
                                          <p:val>
                                            <p:fltVal val="90"/>
                                          </p:val>
                                        </p:tav>
                                        <p:tav tm="100000">
                                          <p:val>
                                            <p:fltVal val="0"/>
                                          </p:val>
                                        </p:tav>
                                      </p:tavLst>
                                    </p:anim>
                                    <p:animEffect transition="in" filter="fade">
                                      <p:cBhvr>
                                        <p:cTn id="17" dur="10"/>
                                        <p:tgtEl>
                                          <p:spTgt spid="5"/>
                                        </p:tgtEl>
                                      </p:cBhvr>
                                    </p:animEffect>
                                  </p:childTnLst>
                                </p:cTn>
                              </p:par>
                            </p:childTnLst>
                          </p:cTn>
                        </p:par>
                        <p:par>
                          <p:cTn id="18" fill="hold">
                            <p:stCondLst>
                              <p:cond delay="20"/>
                            </p:stCondLst>
                            <p:childTnLst>
                              <p:par>
                                <p:cTn id="19" presetID="10" presetClass="entr" presetSubtype="0" fill="hold" nodeType="after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fade">
                                      <p:cBhvr>
                                        <p:cTn id="21" dur="10"/>
                                        <p:tgtEl>
                                          <p:spTgt spid="3078"/>
                                        </p:tgtEl>
                                      </p:cBhvr>
                                    </p:animEffect>
                                  </p:childTnLst>
                                </p:cTn>
                              </p:par>
                            </p:childTnLst>
                          </p:cTn>
                        </p:par>
                        <p:par>
                          <p:cTn id="22" fill="hold">
                            <p:stCondLst>
                              <p:cond delay="30"/>
                            </p:stCondLst>
                            <p:childTnLst>
                              <p:par>
                                <p:cTn id="23" presetID="31"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 fill="hold"/>
                                        <p:tgtEl>
                                          <p:spTgt spid="3"/>
                                        </p:tgtEl>
                                        <p:attrNameLst>
                                          <p:attrName>ppt_w</p:attrName>
                                        </p:attrNameLst>
                                      </p:cBhvr>
                                      <p:tavLst>
                                        <p:tav tm="0">
                                          <p:val>
                                            <p:fltVal val="0"/>
                                          </p:val>
                                        </p:tav>
                                        <p:tav tm="100000">
                                          <p:val>
                                            <p:strVal val="#ppt_w"/>
                                          </p:val>
                                        </p:tav>
                                      </p:tavLst>
                                    </p:anim>
                                    <p:anim calcmode="lin" valueType="num">
                                      <p:cBhvr>
                                        <p:cTn id="26" dur="10" fill="hold"/>
                                        <p:tgtEl>
                                          <p:spTgt spid="3"/>
                                        </p:tgtEl>
                                        <p:attrNameLst>
                                          <p:attrName>ppt_h</p:attrName>
                                        </p:attrNameLst>
                                      </p:cBhvr>
                                      <p:tavLst>
                                        <p:tav tm="0">
                                          <p:val>
                                            <p:fltVal val="0"/>
                                          </p:val>
                                        </p:tav>
                                        <p:tav tm="100000">
                                          <p:val>
                                            <p:strVal val="#ppt_h"/>
                                          </p:val>
                                        </p:tav>
                                      </p:tavLst>
                                    </p:anim>
                                    <p:anim calcmode="lin" valueType="num">
                                      <p:cBhvr>
                                        <p:cTn id="27" dur="10" fill="hold"/>
                                        <p:tgtEl>
                                          <p:spTgt spid="3"/>
                                        </p:tgtEl>
                                        <p:attrNameLst>
                                          <p:attrName>style.rotation</p:attrName>
                                        </p:attrNameLst>
                                      </p:cBhvr>
                                      <p:tavLst>
                                        <p:tav tm="0">
                                          <p:val>
                                            <p:fltVal val="90"/>
                                          </p:val>
                                        </p:tav>
                                        <p:tav tm="100000">
                                          <p:val>
                                            <p:fltVal val="0"/>
                                          </p:val>
                                        </p:tav>
                                      </p:tavLst>
                                    </p:anim>
                                    <p:animEffect transition="in" filter="fade">
                                      <p:cBhvr>
                                        <p:cTn id="28" dur="10"/>
                                        <p:tgtEl>
                                          <p:spTgt spid="3"/>
                                        </p:tgtEl>
                                      </p:cBhvr>
                                    </p:animEffect>
                                  </p:childTnLst>
                                </p:cTn>
                              </p:par>
                            </p:childTnLst>
                          </p:cTn>
                        </p:par>
                        <p:par>
                          <p:cTn id="29" fill="hold">
                            <p:stCondLst>
                              <p:cond delay="40"/>
                            </p:stCondLst>
                            <p:childTnLst>
                              <p:par>
                                <p:cTn id="30" presetID="10" presetClass="entr" presetSubtype="0" fill="hold" nodeType="afterEffect">
                                  <p:stCondLst>
                                    <p:cond delay="0"/>
                                  </p:stCondLst>
                                  <p:childTnLst>
                                    <p:set>
                                      <p:cBhvr>
                                        <p:cTn id="31" dur="1" fill="hold">
                                          <p:stCondLst>
                                            <p:cond delay="0"/>
                                          </p:stCondLst>
                                        </p:cTn>
                                        <p:tgtEl>
                                          <p:spTgt spid="3076"/>
                                        </p:tgtEl>
                                        <p:attrNameLst>
                                          <p:attrName>style.visibility</p:attrName>
                                        </p:attrNameLst>
                                      </p:cBhvr>
                                      <p:to>
                                        <p:strVal val="visible"/>
                                      </p:to>
                                    </p:set>
                                    <p:animEffect transition="in" filter="fade">
                                      <p:cBhvr>
                                        <p:cTn id="32" dur="1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Personalizado 17">
      <a:dk1>
        <a:sysClr val="windowText" lastClr="000000"/>
      </a:dk1>
      <a:lt1>
        <a:srgbClr val="292E9A"/>
      </a:lt1>
      <a:dk2>
        <a:srgbClr val="A2A5E6"/>
      </a:dk2>
      <a:lt2>
        <a:srgbClr val="2000E2"/>
      </a:lt2>
      <a:accent1>
        <a:srgbClr val="FFFFFF"/>
      </a:accent1>
      <a:accent2>
        <a:srgbClr val="945091"/>
      </a:accent2>
      <a:accent3>
        <a:srgbClr val="7CDFF3"/>
      </a:accent3>
      <a:accent4>
        <a:srgbClr val="92D050"/>
      </a:accent4>
      <a:accent5>
        <a:srgbClr val="9BCFD5"/>
      </a:accent5>
      <a:accent6>
        <a:srgbClr val="99A5AE"/>
      </a:accent6>
      <a:hlink>
        <a:srgbClr val="30CDEC"/>
      </a:hlink>
      <a:folHlink>
        <a:srgbClr val="00B0F0"/>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316</TotalTime>
  <Words>825</Words>
  <Application>Microsoft Office PowerPoint</Application>
  <PresentationFormat>Presentación en pantalla (4:3)</PresentationFormat>
  <Paragraphs>79</Paragraphs>
  <Slides>15</Slides>
  <Notes>0</Notes>
  <HiddenSlides>0</HiddenSlides>
  <MMClips>1</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Brío</vt:lpstr>
      <vt:lpstr>Animales en peligro  de extinción </vt:lpstr>
      <vt:lpstr>Animales en peligro de extinción del mundo</vt:lpstr>
      <vt:lpstr>Animales en peligro de extinción del mundo</vt:lpstr>
      <vt:lpstr>Animales en peligro de extinción del mundo</vt:lpstr>
      <vt:lpstr>Animales en peligro de extinción de Argentina</vt:lpstr>
      <vt:lpstr>Animales en peligro de extinción de Argentina</vt:lpstr>
      <vt:lpstr>Animales en peligro de extinción de Argentina</vt:lpstr>
      <vt:lpstr>Animales en peligro de extinción de Argentina</vt:lpstr>
      <vt:lpstr>Animales en peligro de extinción de Argentina</vt:lpstr>
      <vt:lpstr>Animales en peligro de extinción de Argentina</vt:lpstr>
      <vt:lpstr>Animales en peligro de extinción de Argentina</vt:lpstr>
      <vt:lpstr>Posibles soluciones</vt:lpstr>
      <vt:lpstr>Posibles soluciones</vt:lpstr>
      <vt:lpstr>Posibles soluciones</vt:lpstr>
      <vt:lpstr>Catalina Stuppa y Guadalupe Bersano Trofino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Animales en peligro  de extinción</dc:title>
  <dc:creator>pc16</dc:creator>
  <cp:lastModifiedBy>pc17</cp:lastModifiedBy>
  <cp:revision>39</cp:revision>
  <dcterms:created xsi:type="dcterms:W3CDTF">2015-07-31T13:12:26Z</dcterms:created>
  <dcterms:modified xsi:type="dcterms:W3CDTF">2015-10-23T13:48:25Z</dcterms:modified>
</cp:coreProperties>
</file>