
<file path=[Content_Types].xml><?xml version="1.0" encoding="utf-8"?>
<Types xmlns="http://schemas.openxmlformats.org/package/2006/content-types">
  <Default Extension="bin" ContentType="audio/unknown"/>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1560"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93F8230E-B942-4BA7-9015-1461B62AA64D}" type="datetimeFigureOut">
              <a:rPr lang="es-ES" smtClean="0"/>
              <a:t>06/11/2015</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3F8230E-B942-4BA7-9015-1461B62AA64D}" type="datetimeFigureOut">
              <a:rPr lang="es-ES" smtClean="0"/>
              <a:t>06/11/2015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3F8230E-B942-4BA7-9015-1461B62AA64D}" type="datetimeFigureOut">
              <a:rPr lang="es-ES" smtClean="0"/>
              <a:t>06/11/2015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93F8230E-B942-4BA7-9015-1461B62AA64D}" type="datetimeFigureOut">
              <a:rPr lang="es-ES" smtClean="0"/>
              <a:t>06/11/2015</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93F8230E-B942-4BA7-9015-1461B62AA64D}" type="datetimeFigureOut">
              <a:rPr lang="es-ES" smtClean="0"/>
              <a:t>06/11/2015</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D474522E-2A3A-480D-B3A1-14CE92C14C46}" type="slidenum">
              <a:rPr lang="es-ES" smtClean="0"/>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93F8230E-B942-4BA7-9015-1461B62AA64D}" type="datetimeFigureOut">
              <a:rPr lang="es-ES" smtClean="0"/>
              <a:t>06/11/2015</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93F8230E-B942-4BA7-9015-1461B62AA64D}" type="datetimeFigureOut">
              <a:rPr lang="es-ES" smtClean="0"/>
              <a:t>06/11/2015</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D474522E-2A3A-480D-B3A1-14CE92C14C4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3F8230E-B942-4BA7-9015-1461B62AA64D}" type="datetimeFigureOut">
              <a:rPr lang="es-ES" smtClean="0"/>
              <a:t>06/11/2015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93F8230E-B942-4BA7-9015-1461B62AA64D}" type="datetimeFigureOut">
              <a:rPr lang="es-ES" smtClean="0"/>
              <a:t>06/11/2015</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D474522E-2A3A-480D-B3A1-14CE92C14C4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93F8230E-B942-4BA7-9015-1461B62AA64D}" type="datetimeFigureOut">
              <a:rPr lang="es-ES" smtClean="0"/>
              <a:t>06/11/2015</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D474522E-2A3A-480D-B3A1-14CE92C14C4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93F8230E-B942-4BA7-9015-1461B62AA64D}" type="datetimeFigureOut">
              <a:rPr lang="es-ES" smtClean="0"/>
              <a:t>06/11/2015</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D474522E-2A3A-480D-B3A1-14CE92C14C46}"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sndAc>
          <p:stSnd>
            <p:snd r:embed="rId1" name="Bruno Mars -When I was your man (lyrics).mp3"/>
          </p:stSnd>
        </p:sndAc>
      </p:transition>
    </mc:Choice>
    <mc:Fallback xmlns="">
      <p:transition spd="slow">
        <p:fade/>
        <p:sndAc>
          <p:stSnd>
            <p:snd r:embed="rId3" name="Bruno Mars -When I was your man (lyrics).mp3"/>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3F8230E-B942-4BA7-9015-1461B62AA64D}" type="datetimeFigureOut">
              <a:rPr lang="es-ES" smtClean="0"/>
              <a:t>06/11/2015</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474522E-2A3A-480D-B3A1-14CE92C14C46}"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000">
        <p14:vortex dir="r"/>
        <p:sndAc>
          <p:stSnd>
            <p:snd r:embed="rId13" name="Bruno Mars -When I was your man (lyrics).mp3"/>
          </p:stSnd>
        </p:sndAc>
      </p:transition>
    </mc:Choice>
    <mc:Fallback xmlns="">
      <p:transition spd="slow">
        <p:fade/>
        <p:sndAc>
          <p:stSnd>
            <p:snd r:embed="rId14" name="Bruno Mars -When I was your man (lyrics).mp3"/>
          </p:stSnd>
        </p:sndAc>
      </p:transition>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1.bin"/><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bin"/><Relationship Id="rId1" Type="http://schemas.openxmlformats.org/officeDocument/2006/relationships/slideLayout" Target="../slideLayouts/slideLayout4.xml"/><Relationship Id="rId5" Type="http://schemas.openxmlformats.org/officeDocument/2006/relationships/audio" Target="../media/audio1.bin"/><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60648"/>
            <a:ext cx="7772400" cy="1470025"/>
          </a:xfrm>
        </p:spPr>
        <p:txBody>
          <a:bodyPr/>
          <a:lstStyle/>
          <a:p>
            <a:r>
              <a:rPr lang="es-AR" dirty="0" smtClean="0"/>
              <a:t>Animales en peligro </a:t>
            </a:r>
            <a:br>
              <a:rPr lang="es-AR" dirty="0" smtClean="0"/>
            </a:br>
            <a:r>
              <a:rPr lang="es-AR" dirty="0" smtClean="0"/>
              <a:t>de extinción </a:t>
            </a:r>
            <a:endParaRPr lang="es-ES" dirty="0"/>
          </a:p>
        </p:txBody>
      </p:sp>
      <p:sp>
        <p:nvSpPr>
          <p:cNvPr id="3" name="2 Subtítulo"/>
          <p:cNvSpPr>
            <a:spLocks noGrp="1"/>
          </p:cNvSpPr>
          <p:nvPr>
            <p:ph type="subTitle" idx="1"/>
          </p:nvPr>
        </p:nvSpPr>
        <p:spPr/>
        <p:txBody>
          <a:bodyPr/>
          <a:lstStyle/>
          <a:p>
            <a:endParaRPr lang="es-AR" dirty="0" smtClean="0"/>
          </a:p>
          <a:p>
            <a:endParaRPr lang="es-ES" dirty="0"/>
          </a:p>
        </p:txBody>
      </p:sp>
      <p:pic>
        <p:nvPicPr>
          <p:cNvPr id="4" name="Bruno Mars -When I was your man (lyric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89372566"/>
      </p:ext>
    </p:extLst>
  </p:cSld>
  <p:clrMapOvr>
    <a:masterClrMapping/>
  </p:clrMapOvr>
  <mc:AlternateContent xmlns:mc="http://schemas.openxmlformats.org/markup-compatibility/2006" xmlns:p14="http://schemas.microsoft.com/office/powerpoint/2010/main">
    <mc:Choice Requires="p14">
      <p:transition spd="slow" p14:dur="4000" advClick="0" advTm="7000">
        <p14:vortex dir="r"/>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
                                        <p:tgtEl>
                                          <p:spTgt spid="2"/>
                                        </p:tgtEl>
                                      </p:cBhvr>
                                    </p:animEffect>
                                  </p:childTnLst>
                                </p:cTn>
                              </p:par>
                            </p:childTnLst>
                          </p:cTn>
                        </p:par>
                        <p:par>
                          <p:cTn id="8" fill="hold">
                            <p:stCondLst>
                              <p:cond delay="10"/>
                            </p:stCondLst>
                            <p:childTnLst>
                              <p:par>
                                <p:cTn id="9" presetID="1" presetClass="mediacall" presetSubtype="0" fill="hold" nodeType="after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1"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pic>
        <p:nvPicPr>
          <p:cNvPr id="1026" name="Picture 2" descr="http://sp2.fotolog.com/photo/50/41/102/ayudalosanimales/1247006660145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2880320"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851920" y="1844824"/>
            <a:ext cx="4896544" cy="1477328"/>
          </a:xfrm>
          <a:prstGeom prst="rect">
            <a:avLst/>
          </a:prstGeom>
          <a:noFill/>
        </p:spPr>
        <p:txBody>
          <a:bodyPr wrap="square" rtlCol="0">
            <a:spAutoFit/>
          </a:bodyPr>
          <a:lstStyle/>
          <a:p>
            <a:r>
              <a:rPr lang="es-ES" i="1" dirty="0" smtClean="0"/>
              <a:t>Yurumi</a:t>
            </a:r>
            <a:r>
              <a:rPr lang="es-ES" dirty="0" smtClean="0"/>
              <a:t> (myrmecophaga tridactyla).</a:t>
            </a:r>
          </a:p>
          <a:p>
            <a:r>
              <a:rPr lang="es-AR" b="1" dirty="0" smtClean="0"/>
              <a:t>AMENAZAS: </a:t>
            </a:r>
            <a:r>
              <a:rPr lang="es-ES" dirty="0"/>
              <a:t>A</a:t>
            </a:r>
            <a:r>
              <a:rPr lang="es-ES" dirty="0" smtClean="0"/>
              <a:t>lteración </a:t>
            </a:r>
            <a:r>
              <a:rPr lang="es-ES" dirty="0"/>
              <a:t>de su </a:t>
            </a:r>
            <a:r>
              <a:rPr lang="es-ES" dirty="0" smtClean="0"/>
              <a:t>hábitat </a:t>
            </a:r>
            <a:r>
              <a:rPr lang="es-ES" dirty="0"/>
              <a:t>natural, su bajo potencial reproductivo y su alta vulnerabilidad ante el hombre.</a:t>
            </a:r>
            <a:br>
              <a:rPr lang="es-ES" dirty="0"/>
            </a:br>
            <a:endParaRPr lang="es-ES" b="1" dirty="0"/>
          </a:p>
        </p:txBody>
      </p:sp>
      <p:pic>
        <p:nvPicPr>
          <p:cNvPr id="1028" name="Picture 4" descr="http://i.ytimg.com/vi/NaVOR281_gQ/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4" r="5769"/>
          <a:stretch/>
        </p:blipFill>
        <p:spPr bwMode="auto">
          <a:xfrm>
            <a:off x="395536" y="4365104"/>
            <a:ext cx="3024336" cy="2241135"/>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3707904" y="4365104"/>
            <a:ext cx="5184576" cy="923330"/>
          </a:xfrm>
          <a:prstGeom prst="rect">
            <a:avLst/>
          </a:prstGeom>
          <a:noFill/>
        </p:spPr>
        <p:txBody>
          <a:bodyPr wrap="square" rtlCol="0">
            <a:spAutoFit/>
          </a:bodyPr>
          <a:lstStyle/>
          <a:p>
            <a:r>
              <a:rPr lang="es-ES" i="1" dirty="0" smtClean="0"/>
              <a:t>Aguara guazú</a:t>
            </a:r>
            <a:r>
              <a:rPr lang="es-ES" dirty="0" smtClean="0"/>
              <a:t> (Chrysocyon brachyurus).</a:t>
            </a:r>
          </a:p>
          <a:p>
            <a:r>
              <a:rPr lang="es-AR" b="1" dirty="0" smtClean="0"/>
              <a:t>AMENAZAS: </a:t>
            </a:r>
            <a:r>
              <a:rPr lang="es-ES" dirty="0"/>
              <a:t>Su </a:t>
            </a:r>
            <a:r>
              <a:rPr lang="es-ES" dirty="0" smtClean="0"/>
              <a:t>regresión numérica </a:t>
            </a:r>
            <a:r>
              <a:rPr lang="es-ES" dirty="0"/>
              <a:t>gravita debido a la perdida de su </a:t>
            </a:r>
            <a:r>
              <a:rPr lang="es-ES" dirty="0" smtClean="0"/>
              <a:t>hábitat.</a:t>
            </a:r>
            <a:endParaRPr lang="es-ES" b="1" dirty="0"/>
          </a:p>
        </p:txBody>
      </p:sp>
    </p:spTree>
    <p:extLst>
      <p:ext uri="{BB962C8B-B14F-4D97-AF65-F5344CB8AC3E}">
        <p14:creationId xmlns:p14="http://schemas.microsoft.com/office/powerpoint/2010/main" val="2031866430"/>
      </p:ext>
    </p:extLst>
  </p:cSld>
  <p:clrMapOvr>
    <a:masterClrMapping/>
  </p:clrMapOvr>
  <mc:AlternateContent xmlns:mc="http://schemas.openxmlformats.org/markup-compatibility/2006" xmlns:p14="http://schemas.microsoft.com/office/powerpoint/2010/main">
    <mc:Choice Requires="p14">
      <p:transition spd="slow" p14:dur="4000" advClick="0" advTm="25000">
        <p14:vortex dir="r"/>
        <p:sndAc>
          <p:stSnd>
            <p:snd r:embed="rId2" name="Bruno Mars -When I was your man (lyrics).mp3"/>
          </p:stSnd>
        </p:sndAc>
      </p:transition>
    </mc:Choice>
    <mc:Fallback xmlns="">
      <p:transition spd="slow" advClick="0" advTm="25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 fill="hold"/>
                                        <p:tgtEl>
                                          <p:spTgt spid="7"/>
                                        </p:tgtEl>
                                        <p:attrNameLst>
                                          <p:attrName>ppt_w</p:attrName>
                                        </p:attrNameLst>
                                      </p:cBhvr>
                                      <p:tavLst>
                                        <p:tav tm="0">
                                          <p:val>
                                            <p:fltVal val="0"/>
                                          </p:val>
                                        </p:tav>
                                        <p:tav tm="100000">
                                          <p:val>
                                            <p:strVal val="#ppt_w"/>
                                          </p:val>
                                        </p:tav>
                                      </p:tavLst>
                                    </p:anim>
                                    <p:anim calcmode="lin" valueType="num">
                                      <p:cBhvr>
                                        <p:cTn id="15" dur="10" fill="hold"/>
                                        <p:tgtEl>
                                          <p:spTgt spid="7"/>
                                        </p:tgtEl>
                                        <p:attrNameLst>
                                          <p:attrName>ppt_h</p:attrName>
                                        </p:attrNameLst>
                                      </p:cBhvr>
                                      <p:tavLst>
                                        <p:tav tm="0">
                                          <p:val>
                                            <p:fltVal val="0"/>
                                          </p:val>
                                        </p:tav>
                                        <p:tav tm="100000">
                                          <p:val>
                                            <p:strVal val="#ppt_h"/>
                                          </p:val>
                                        </p:tav>
                                      </p:tavLst>
                                    </p:anim>
                                    <p:anim calcmode="lin" valueType="num">
                                      <p:cBhvr>
                                        <p:cTn id="16" dur="10" fill="hold"/>
                                        <p:tgtEl>
                                          <p:spTgt spid="7"/>
                                        </p:tgtEl>
                                        <p:attrNameLst>
                                          <p:attrName>style.rotation</p:attrName>
                                        </p:attrNameLst>
                                      </p:cBhvr>
                                      <p:tavLst>
                                        <p:tav tm="0">
                                          <p:val>
                                            <p:fltVal val="90"/>
                                          </p:val>
                                        </p:tav>
                                        <p:tav tm="100000">
                                          <p:val>
                                            <p:fltVal val="0"/>
                                          </p:val>
                                        </p:tav>
                                      </p:tavLst>
                                    </p:anim>
                                    <p:animEffect transition="in" filter="fade">
                                      <p:cBhvr>
                                        <p:cTn id="17" dur="10"/>
                                        <p:tgtEl>
                                          <p:spTgt spid="7"/>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
                                        <p:tgtEl>
                                          <p:spTgt spid="1026"/>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 fill="hold"/>
                                        <p:tgtEl>
                                          <p:spTgt spid="8"/>
                                        </p:tgtEl>
                                        <p:attrNameLst>
                                          <p:attrName>ppt_w</p:attrName>
                                        </p:attrNameLst>
                                      </p:cBhvr>
                                      <p:tavLst>
                                        <p:tav tm="0">
                                          <p:val>
                                            <p:fltVal val="0"/>
                                          </p:val>
                                        </p:tav>
                                        <p:tav tm="100000">
                                          <p:val>
                                            <p:strVal val="#ppt_w"/>
                                          </p:val>
                                        </p:tav>
                                      </p:tavLst>
                                    </p:anim>
                                    <p:anim calcmode="lin" valueType="num">
                                      <p:cBhvr>
                                        <p:cTn id="26" dur="10" fill="hold"/>
                                        <p:tgtEl>
                                          <p:spTgt spid="8"/>
                                        </p:tgtEl>
                                        <p:attrNameLst>
                                          <p:attrName>ppt_h</p:attrName>
                                        </p:attrNameLst>
                                      </p:cBhvr>
                                      <p:tavLst>
                                        <p:tav tm="0">
                                          <p:val>
                                            <p:fltVal val="0"/>
                                          </p:val>
                                        </p:tav>
                                        <p:tav tm="100000">
                                          <p:val>
                                            <p:strVal val="#ppt_h"/>
                                          </p:val>
                                        </p:tav>
                                      </p:tavLst>
                                    </p:anim>
                                    <p:anim calcmode="lin" valueType="num">
                                      <p:cBhvr>
                                        <p:cTn id="27" dur="10" fill="hold"/>
                                        <p:tgtEl>
                                          <p:spTgt spid="8"/>
                                        </p:tgtEl>
                                        <p:attrNameLst>
                                          <p:attrName>style.rotation</p:attrName>
                                        </p:attrNameLst>
                                      </p:cBhvr>
                                      <p:tavLst>
                                        <p:tav tm="0">
                                          <p:val>
                                            <p:fltVal val="90"/>
                                          </p:val>
                                        </p:tav>
                                        <p:tav tm="100000">
                                          <p:val>
                                            <p:fltVal val="0"/>
                                          </p:val>
                                        </p:tav>
                                      </p:tavLst>
                                    </p:anim>
                                    <p:animEffect transition="in" filter="fade">
                                      <p:cBhvr>
                                        <p:cTn id="28" dur="10"/>
                                        <p:tgtEl>
                                          <p:spTgt spid="8"/>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1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pic>
        <p:nvPicPr>
          <p:cNvPr id="2050" name="Picture 2" descr="https://extincionchile.files.wordpress.com/2008/11/chungungou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72816"/>
            <a:ext cx="2520280" cy="232552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203848" y="1988840"/>
            <a:ext cx="5328592" cy="923330"/>
          </a:xfrm>
          <a:prstGeom prst="rect">
            <a:avLst/>
          </a:prstGeom>
          <a:noFill/>
        </p:spPr>
        <p:txBody>
          <a:bodyPr wrap="square" rtlCol="0">
            <a:spAutoFit/>
          </a:bodyPr>
          <a:lstStyle/>
          <a:p>
            <a:r>
              <a:rPr lang="es-ES" i="1" dirty="0" smtClean="0"/>
              <a:t>Chungungo (</a:t>
            </a:r>
            <a:r>
              <a:rPr lang="es-ES" dirty="0" smtClean="0"/>
              <a:t>lontra felina).</a:t>
            </a:r>
          </a:p>
          <a:p>
            <a:r>
              <a:rPr lang="es-AR" b="1" dirty="0" smtClean="0"/>
              <a:t>AMENAZAS: </a:t>
            </a:r>
            <a:r>
              <a:rPr lang="es-ES" dirty="0"/>
              <a:t>Cazadas para la </a:t>
            </a:r>
            <a:r>
              <a:rPr lang="es-ES" dirty="0" smtClean="0"/>
              <a:t>obtención </a:t>
            </a:r>
            <a:r>
              <a:rPr lang="es-ES" dirty="0"/>
              <a:t>de sus apreciadas pieles.</a:t>
            </a:r>
            <a:endParaRPr lang="es-ES" b="1" dirty="0"/>
          </a:p>
        </p:txBody>
      </p:sp>
      <p:pic>
        <p:nvPicPr>
          <p:cNvPr id="2054" name="Picture 6" descr="http://www.ecoregistros.org/site/images/albumes/6/16366/Ciervo.jpg"/>
          <p:cNvPicPr>
            <a:picLocks noChangeAspect="1" noChangeArrowheads="1"/>
          </p:cNvPicPr>
          <p:nvPr/>
        </p:nvPicPr>
        <p:blipFill rotWithShape="1">
          <a:blip r:embed="rId4">
            <a:extLst>
              <a:ext uri="{28A0092B-C50C-407E-A947-70E740481C1C}">
                <a14:useLocalDpi xmlns:a14="http://schemas.microsoft.com/office/drawing/2010/main" val="0"/>
              </a:ext>
            </a:extLst>
          </a:blip>
          <a:srcRect t="9025" b="9025"/>
          <a:stretch/>
        </p:blipFill>
        <p:spPr bwMode="auto">
          <a:xfrm>
            <a:off x="542195" y="4365104"/>
            <a:ext cx="2520280" cy="2385727"/>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347864" y="4365104"/>
            <a:ext cx="5400600" cy="2308324"/>
          </a:xfrm>
          <a:prstGeom prst="rect">
            <a:avLst/>
          </a:prstGeom>
          <a:noFill/>
        </p:spPr>
        <p:txBody>
          <a:bodyPr wrap="square" rtlCol="0">
            <a:spAutoFit/>
          </a:bodyPr>
          <a:lstStyle/>
          <a:p>
            <a:r>
              <a:rPr lang="es-ES" dirty="0" smtClean="0"/>
              <a:t>Ciervo de los pantanos (Blastocerus dichotomus).</a:t>
            </a:r>
          </a:p>
          <a:p>
            <a:r>
              <a:rPr lang="es-AR" b="1" dirty="0" smtClean="0"/>
              <a:t>AMENAZAS: </a:t>
            </a:r>
            <a:r>
              <a:rPr lang="es-ES" dirty="0"/>
              <a:t>caza furtiva, aunque </a:t>
            </a:r>
            <a:r>
              <a:rPr lang="es-ES" dirty="0" smtClean="0"/>
              <a:t>también </a:t>
            </a:r>
            <a:r>
              <a:rPr lang="es-ES" dirty="0"/>
              <a:t>a la </a:t>
            </a:r>
            <a:r>
              <a:rPr lang="es-ES" dirty="0" smtClean="0"/>
              <a:t>presión </a:t>
            </a:r>
            <a:r>
              <a:rPr lang="es-ES" dirty="0"/>
              <a:t>de las poblaciones linderas a sus </a:t>
            </a:r>
            <a:r>
              <a:rPr lang="es-ES" dirty="0" smtClean="0"/>
              <a:t>últimos </a:t>
            </a:r>
            <a:r>
              <a:rPr lang="es-ES" dirty="0"/>
              <a:t>refugios, al avance de los cultivos y </a:t>
            </a:r>
            <a:br>
              <a:rPr lang="es-ES" dirty="0"/>
            </a:br>
            <a:r>
              <a:rPr lang="es-ES" dirty="0"/>
              <a:t>forestaciones de especies </a:t>
            </a:r>
            <a:r>
              <a:rPr lang="es-ES" dirty="0" smtClean="0"/>
              <a:t>exóticas </a:t>
            </a:r>
            <a:r>
              <a:rPr lang="es-ES" dirty="0"/>
              <a:t>y a la </a:t>
            </a:r>
            <a:r>
              <a:rPr lang="es-ES" dirty="0" smtClean="0"/>
              <a:t>inundación </a:t>
            </a:r>
            <a:r>
              <a:rPr lang="es-ES" dirty="0"/>
              <a:t>por la </a:t>
            </a:r>
            <a:r>
              <a:rPr lang="es-ES" dirty="0" smtClean="0"/>
              <a:t>construcción </a:t>
            </a:r>
            <a:r>
              <a:rPr lang="es-ES" dirty="0"/>
              <a:t>de represas.</a:t>
            </a:r>
            <a:br>
              <a:rPr lang="es-ES" dirty="0"/>
            </a:br>
            <a:endParaRPr lang="es-ES" b="1" dirty="0"/>
          </a:p>
        </p:txBody>
      </p:sp>
    </p:spTree>
    <p:extLst>
      <p:ext uri="{BB962C8B-B14F-4D97-AF65-F5344CB8AC3E}">
        <p14:creationId xmlns:p14="http://schemas.microsoft.com/office/powerpoint/2010/main" val="43489242"/>
      </p:ext>
    </p:extLst>
  </p:cSld>
  <p:clrMapOvr>
    <a:masterClrMapping/>
  </p:clrMapOvr>
  <mc:AlternateContent xmlns:mc="http://schemas.openxmlformats.org/markup-compatibility/2006" xmlns:p14="http://schemas.microsoft.com/office/powerpoint/2010/main">
    <mc:Choice Requires="p14">
      <p:transition spd="slow" p14:dur="4000" advClick="0" advTm="30000">
        <p14:vortex dir="r"/>
        <p:sndAc>
          <p:stSnd>
            <p:snd r:embed="rId2" name="Bruno Mars -When I was your man (lyrics).mp3"/>
          </p:stSnd>
        </p:sndAc>
      </p:transition>
    </mc:Choice>
    <mc:Fallback xmlns="">
      <p:transition spd="slow" advClick="0" advTm="3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 fill="hold"/>
                                        <p:tgtEl>
                                          <p:spTgt spid="5"/>
                                        </p:tgtEl>
                                        <p:attrNameLst>
                                          <p:attrName>ppt_w</p:attrName>
                                        </p:attrNameLst>
                                      </p:cBhvr>
                                      <p:tavLst>
                                        <p:tav tm="0">
                                          <p:val>
                                            <p:fltVal val="0"/>
                                          </p:val>
                                        </p:tav>
                                        <p:tav tm="100000">
                                          <p:val>
                                            <p:strVal val="#ppt_w"/>
                                          </p:val>
                                        </p:tav>
                                      </p:tavLst>
                                    </p:anim>
                                    <p:anim calcmode="lin" valueType="num">
                                      <p:cBhvr>
                                        <p:cTn id="15" dur="10" fill="hold"/>
                                        <p:tgtEl>
                                          <p:spTgt spid="5"/>
                                        </p:tgtEl>
                                        <p:attrNameLst>
                                          <p:attrName>ppt_h</p:attrName>
                                        </p:attrNameLst>
                                      </p:cBhvr>
                                      <p:tavLst>
                                        <p:tav tm="0">
                                          <p:val>
                                            <p:fltVal val="0"/>
                                          </p:val>
                                        </p:tav>
                                        <p:tav tm="100000">
                                          <p:val>
                                            <p:strVal val="#ppt_h"/>
                                          </p:val>
                                        </p:tav>
                                      </p:tavLst>
                                    </p:anim>
                                    <p:anim calcmode="lin" valueType="num">
                                      <p:cBhvr>
                                        <p:cTn id="16" dur="10" fill="hold"/>
                                        <p:tgtEl>
                                          <p:spTgt spid="5"/>
                                        </p:tgtEl>
                                        <p:attrNameLst>
                                          <p:attrName>style.rotation</p:attrName>
                                        </p:attrNameLst>
                                      </p:cBhvr>
                                      <p:tavLst>
                                        <p:tav tm="0">
                                          <p:val>
                                            <p:fltVal val="90"/>
                                          </p:val>
                                        </p:tav>
                                        <p:tav tm="100000">
                                          <p:val>
                                            <p:fltVal val="0"/>
                                          </p:val>
                                        </p:tav>
                                      </p:tavLst>
                                    </p:anim>
                                    <p:animEffect transition="in" filter="fade">
                                      <p:cBhvr>
                                        <p:cTn id="17" dur="10"/>
                                        <p:tgtEl>
                                          <p:spTgt spid="5"/>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
                                        <p:tgtEl>
                                          <p:spTgt spid="2050"/>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 fill="hold"/>
                                        <p:tgtEl>
                                          <p:spTgt spid="6"/>
                                        </p:tgtEl>
                                        <p:attrNameLst>
                                          <p:attrName>ppt_w</p:attrName>
                                        </p:attrNameLst>
                                      </p:cBhvr>
                                      <p:tavLst>
                                        <p:tav tm="0">
                                          <p:val>
                                            <p:fltVal val="0"/>
                                          </p:val>
                                        </p:tav>
                                        <p:tav tm="100000">
                                          <p:val>
                                            <p:strVal val="#ppt_w"/>
                                          </p:val>
                                        </p:tav>
                                      </p:tavLst>
                                    </p:anim>
                                    <p:anim calcmode="lin" valueType="num">
                                      <p:cBhvr>
                                        <p:cTn id="26" dur="10" fill="hold"/>
                                        <p:tgtEl>
                                          <p:spTgt spid="6"/>
                                        </p:tgtEl>
                                        <p:attrNameLst>
                                          <p:attrName>ppt_h</p:attrName>
                                        </p:attrNameLst>
                                      </p:cBhvr>
                                      <p:tavLst>
                                        <p:tav tm="0">
                                          <p:val>
                                            <p:fltVal val="0"/>
                                          </p:val>
                                        </p:tav>
                                        <p:tav tm="100000">
                                          <p:val>
                                            <p:strVal val="#ppt_h"/>
                                          </p:val>
                                        </p:tav>
                                      </p:tavLst>
                                    </p:anim>
                                    <p:anim calcmode="lin" valueType="num">
                                      <p:cBhvr>
                                        <p:cTn id="27" dur="10" fill="hold"/>
                                        <p:tgtEl>
                                          <p:spTgt spid="6"/>
                                        </p:tgtEl>
                                        <p:attrNameLst>
                                          <p:attrName>style.rotation</p:attrName>
                                        </p:attrNameLst>
                                      </p:cBhvr>
                                      <p:tavLst>
                                        <p:tav tm="0">
                                          <p:val>
                                            <p:fltVal val="90"/>
                                          </p:val>
                                        </p:tav>
                                        <p:tav tm="100000">
                                          <p:val>
                                            <p:fltVal val="0"/>
                                          </p:val>
                                        </p:tav>
                                      </p:tavLst>
                                    </p:anim>
                                    <p:animEffect transition="in" filter="fade">
                                      <p:cBhvr>
                                        <p:cTn id="28" dur="10"/>
                                        <p:tgtEl>
                                          <p:spTgt spid="6"/>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fade">
                                      <p:cBhvr>
                                        <p:cTn id="32" dur="1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399032"/>
          </a:xfrm>
        </p:spPr>
        <p:txBody>
          <a:bodyPr/>
          <a:lstStyle/>
          <a:p>
            <a:r>
              <a:rPr lang="es-AR" dirty="0" smtClean="0"/>
              <a:t>Posibles soluciones</a:t>
            </a:r>
            <a:endParaRPr lang="es-ES" dirty="0"/>
          </a:p>
        </p:txBody>
      </p:sp>
      <p:sp>
        <p:nvSpPr>
          <p:cNvPr id="3" name="2 Marcador de contenido"/>
          <p:cNvSpPr>
            <a:spLocks noGrp="1"/>
          </p:cNvSpPr>
          <p:nvPr>
            <p:ph sz="half" idx="1"/>
          </p:nvPr>
        </p:nvSpPr>
        <p:spPr>
          <a:xfrm>
            <a:off x="179512" y="1101749"/>
            <a:ext cx="8435280" cy="5639619"/>
          </a:xfrm>
        </p:spPr>
        <p:txBody>
          <a:bodyPr>
            <a:normAutofit lnSpcReduction="10000"/>
          </a:bodyPr>
          <a:lstStyle/>
          <a:p>
            <a:pPr marL="64008" indent="0">
              <a:buNone/>
            </a:pPr>
            <a:r>
              <a:rPr lang="es-ES" sz="1900" dirty="0" smtClean="0"/>
              <a:t>-Para </a:t>
            </a:r>
            <a:r>
              <a:rPr lang="es-ES" sz="1900" dirty="0"/>
              <a:t>evitar la extinción de las especies se necesita conocer su entorno y aprender a vivir con el sin modificarlo, lo que evitaría cambios bruscos en el medio ambiente y así evitar la desaparición de alguna especie, los seres vivos necesitan adaptarse a los cambios de su medio por largos periodos de tiempo, si los cambios son abruptos no logran adaptarse y perecen como especie</a:t>
            </a:r>
            <a:r>
              <a:rPr lang="es-ES" sz="1900" dirty="0" smtClean="0"/>
              <a:t>.</a:t>
            </a:r>
          </a:p>
          <a:p>
            <a:pPr marL="64008" indent="0">
              <a:buNone/>
            </a:pPr>
            <a:endParaRPr lang="es-ES" sz="1900" dirty="0" smtClean="0"/>
          </a:p>
          <a:p>
            <a:pPr marL="64008" indent="0">
              <a:buNone/>
            </a:pPr>
            <a:r>
              <a:rPr lang="es-ES" sz="1900" dirty="0" smtClean="0"/>
              <a:t>-</a:t>
            </a:r>
            <a:r>
              <a:rPr lang="es-ES" sz="1900" dirty="0"/>
              <a:t>Control natal, para evitar la necesidad de extender las ciudades.</a:t>
            </a:r>
          </a:p>
          <a:p>
            <a:pPr marL="64008" indent="0">
              <a:buNone/>
            </a:pPr>
            <a:endParaRPr lang="es-ES" sz="1900" dirty="0"/>
          </a:p>
          <a:p>
            <a:pPr marL="64008" indent="0">
              <a:buNone/>
            </a:pPr>
            <a:r>
              <a:rPr lang="es-ES" sz="1900" dirty="0"/>
              <a:t>-Disminución de contaminantes vertidos en aire, tierra y agua.</a:t>
            </a:r>
            <a:br>
              <a:rPr lang="es-ES" sz="1900" dirty="0"/>
            </a:br>
            <a:r>
              <a:rPr lang="es-ES" sz="1900" dirty="0"/>
              <a:t/>
            </a:r>
            <a:br>
              <a:rPr lang="es-ES" sz="1900" dirty="0"/>
            </a:br>
            <a:r>
              <a:rPr lang="es-ES" sz="1900" dirty="0"/>
              <a:t>-Disminución de la tala de bosques</a:t>
            </a:r>
            <a:r>
              <a:rPr lang="es-ES" sz="1900" dirty="0" smtClean="0"/>
              <a:t>.</a:t>
            </a:r>
          </a:p>
          <a:p>
            <a:pPr marL="64008" indent="0">
              <a:buNone/>
            </a:pPr>
            <a:endParaRPr lang="es-AR" sz="1900" dirty="0"/>
          </a:p>
          <a:p>
            <a:pPr marL="64008" indent="0">
              <a:buNone/>
            </a:pPr>
            <a:r>
              <a:rPr lang="es-ES" sz="1900" dirty="0" smtClean="0"/>
              <a:t>- </a:t>
            </a:r>
            <a:r>
              <a:rPr lang="es-ES" sz="1900" dirty="0"/>
              <a:t>Mayores penas a los delitos de tráfico de animales.</a:t>
            </a:r>
          </a:p>
          <a:p>
            <a:pPr marL="64008" indent="0">
              <a:buNone/>
            </a:pPr>
            <a:endParaRPr lang="es-ES" sz="1900" dirty="0"/>
          </a:p>
          <a:p>
            <a:pPr marL="64008" indent="0">
              <a:buNone/>
            </a:pPr>
            <a:r>
              <a:rPr lang="es-ES" sz="1900" dirty="0" smtClean="0"/>
              <a:t>- </a:t>
            </a:r>
            <a:r>
              <a:rPr lang="es-ES" sz="1900" dirty="0"/>
              <a:t>Invertir mayores fondos para criaderos de animales en peligro de </a:t>
            </a:r>
            <a:r>
              <a:rPr lang="es-ES" sz="1900" dirty="0" smtClean="0"/>
              <a:t>extinción.</a:t>
            </a:r>
          </a:p>
          <a:p>
            <a:pPr marL="64008" indent="0">
              <a:buNone/>
            </a:pPr>
            <a:endParaRPr lang="es-ES" sz="1900" dirty="0" smtClean="0"/>
          </a:p>
          <a:p>
            <a:pPr marL="64008" indent="0">
              <a:buNone/>
            </a:pPr>
            <a:r>
              <a:rPr lang="es-ES" sz="1900" dirty="0" smtClean="0"/>
              <a:t>- </a:t>
            </a:r>
            <a:r>
              <a:rPr lang="es-ES" sz="1900" dirty="0"/>
              <a:t>Cuidar con ahínco las reservas ecológicas y ampliar su número.</a:t>
            </a:r>
          </a:p>
          <a:p>
            <a:pPr marL="64008" indent="0">
              <a:buNone/>
            </a:pPr>
            <a:endParaRPr lang="es-ES" sz="1900" dirty="0" smtClean="0"/>
          </a:p>
          <a:p>
            <a:pPr marL="64008" indent="0">
              <a:buNone/>
            </a:pPr>
            <a:endParaRPr lang="es-ES" sz="1900" dirty="0"/>
          </a:p>
        </p:txBody>
      </p:sp>
    </p:spTree>
    <p:extLst>
      <p:ext uri="{BB962C8B-B14F-4D97-AF65-F5344CB8AC3E}">
        <p14:creationId xmlns:p14="http://schemas.microsoft.com/office/powerpoint/2010/main" val="1181646876"/>
      </p:ext>
    </p:extLst>
  </p:cSld>
  <p:clrMapOvr>
    <a:masterClrMapping/>
  </p:clrMapOvr>
  <mc:AlternateContent xmlns:mc="http://schemas.openxmlformats.org/markup-compatibility/2006" xmlns:p14="http://schemas.microsoft.com/office/powerpoint/2010/main">
    <mc:Choice Requires="p14">
      <p:transition spd="slow" p14:dur="4000" advClick="0" advTm="45000">
        <p14:vortex dir="r"/>
        <p:sndAc>
          <p:stSnd>
            <p:snd r:embed="rId2" name="Bruno Mars -When I was your man (lyrics).mp3"/>
          </p:stSnd>
        </p:sndAc>
      </p:transition>
    </mc:Choice>
    <mc:Fallback xmlns="">
      <p:transition spd="slow" advClick="0" advTm="45000">
        <p:fade/>
        <p:sndAc>
          <p:stSnd>
            <p:snd r:embed="rId3"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
                                        <p:tgtEl>
                                          <p:spTgt spid="3">
                                            <p:txEl>
                                              <p:pRg st="0" end="0"/>
                                            </p:txEl>
                                          </p:spTgt>
                                        </p:tgtEl>
                                      </p:cBhvr>
                                    </p:animEffect>
                                  </p:childTnLst>
                                </p:cTn>
                              </p:par>
                            </p:childTnLst>
                          </p:cTn>
                        </p:par>
                        <p:par>
                          <p:cTn id="15" fill="hold">
                            <p:stCondLst>
                              <p:cond delay="2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
                                        <p:tgtEl>
                                          <p:spTgt spid="3">
                                            <p:txEl>
                                              <p:pRg st="2" end="2"/>
                                            </p:txEl>
                                          </p:spTgt>
                                        </p:tgtEl>
                                      </p:cBhvr>
                                    </p:animEffect>
                                  </p:childTnLst>
                                </p:cTn>
                              </p:par>
                            </p:childTnLst>
                          </p:cTn>
                        </p:par>
                        <p:par>
                          <p:cTn id="19" fill="hold">
                            <p:stCondLst>
                              <p:cond delay="30"/>
                            </p:stCondLst>
                            <p:childTnLst>
                              <p:par>
                                <p:cTn id="20" presetID="10"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
                                        <p:tgtEl>
                                          <p:spTgt spid="3">
                                            <p:txEl>
                                              <p:pRg st="4" end="4"/>
                                            </p:txEl>
                                          </p:spTgt>
                                        </p:tgtEl>
                                      </p:cBhvr>
                                    </p:animEffect>
                                  </p:childTnLst>
                                </p:cTn>
                              </p:par>
                            </p:childTnLst>
                          </p:cTn>
                        </p:par>
                        <p:par>
                          <p:cTn id="23" fill="hold">
                            <p:stCondLst>
                              <p:cond delay="40"/>
                            </p:stCondLst>
                            <p:childTnLst>
                              <p:par>
                                <p:cTn id="24" presetID="10"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
                                        <p:tgtEl>
                                          <p:spTgt spid="3">
                                            <p:txEl>
                                              <p:pRg st="6" end="6"/>
                                            </p:txEl>
                                          </p:spTgt>
                                        </p:tgtEl>
                                      </p:cBhvr>
                                    </p:animEffect>
                                  </p:childTnLst>
                                </p:cTn>
                              </p:par>
                            </p:childTnLst>
                          </p:cTn>
                        </p:par>
                        <p:par>
                          <p:cTn id="27" fill="hold">
                            <p:stCondLst>
                              <p:cond delay="50"/>
                            </p:stCondLst>
                            <p:childTnLst>
                              <p:par>
                                <p:cTn id="28" presetID="10" presetClass="entr" presetSubtype="0" fill="hold" grpId="0"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10"/>
                                        <p:tgtEl>
                                          <p:spTgt spid="3">
                                            <p:txEl>
                                              <p:pRg st="8" end="8"/>
                                            </p:txEl>
                                          </p:spTgt>
                                        </p:tgtEl>
                                      </p:cBhvr>
                                    </p:animEffect>
                                  </p:childTnLst>
                                </p:cTn>
                              </p:par>
                            </p:childTnLst>
                          </p:cTn>
                        </p:par>
                        <p:par>
                          <p:cTn id="31" fill="hold">
                            <p:stCondLst>
                              <p:cond delay="60"/>
                            </p:stCondLst>
                            <p:childTnLst>
                              <p:par>
                                <p:cTn id="32" presetID="10" presetClass="entr" presetSubtype="0" fill="hold" grpId="0"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0272"/>
            <a:ext cx="8229600" cy="1399032"/>
          </a:xfrm>
        </p:spPr>
        <p:txBody>
          <a:bodyPr/>
          <a:lstStyle/>
          <a:p>
            <a:r>
              <a:rPr lang="es-AR" dirty="0" smtClean="0"/>
              <a:t>Posibles soluciones</a:t>
            </a:r>
            <a:endParaRPr lang="es-ES" dirty="0"/>
          </a:p>
        </p:txBody>
      </p:sp>
      <p:sp>
        <p:nvSpPr>
          <p:cNvPr id="3" name="2 Marcador de contenido"/>
          <p:cNvSpPr>
            <a:spLocks noGrp="1"/>
          </p:cNvSpPr>
          <p:nvPr>
            <p:ph sz="half" idx="1"/>
          </p:nvPr>
        </p:nvSpPr>
        <p:spPr>
          <a:xfrm>
            <a:off x="251520" y="1124744"/>
            <a:ext cx="8075240" cy="5733256"/>
          </a:xfrm>
        </p:spPr>
        <p:txBody>
          <a:bodyPr>
            <a:normAutofit lnSpcReduction="10000"/>
          </a:bodyPr>
          <a:lstStyle/>
          <a:p>
            <a:pPr marL="64008" indent="0">
              <a:buNone/>
            </a:pPr>
            <a:r>
              <a:rPr lang="es-ES" sz="1900" dirty="0" smtClean="0"/>
              <a:t>-Utilizar </a:t>
            </a:r>
            <a:r>
              <a:rPr lang="es-ES" sz="1900" dirty="0"/>
              <a:t>los recursos naturales de manera realmente racional y evitar la sobre explotación </a:t>
            </a:r>
            <a:br>
              <a:rPr lang="es-ES" sz="1900" dirty="0"/>
            </a:br>
            <a:r>
              <a:rPr lang="es-ES" sz="1900" dirty="0"/>
              <a:t/>
            </a:r>
            <a:br>
              <a:rPr lang="es-ES" sz="1900" dirty="0"/>
            </a:br>
            <a:r>
              <a:rPr lang="es-ES" sz="1900" dirty="0" smtClean="0"/>
              <a:t>-Tratamiento </a:t>
            </a:r>
            <a:r>
              <a:rPr lang="es-ES" sz="1900" dirty="0"/>
              <a:t>primario (al menos) a las aguas negras que son vertidas a los cauces ya sean artificiales o naturales.</a:t>
            </a:r>
            <a:br>
              <a:rPr lang="es-ES" sz="1900" dirty="0"/>
            </a:br>
            <a:r>
              <a:rPr lang="es-ES" sz="1900" dirty="0"/>
              <a:t/>
            </a:r>
            <a:br>
              <a:rPr lang="es-ES" sz="1900" dirty="0"/>
            </a:br>
            <a:r>
              <a:rPr lang="es-ES" sz="1900" dirty="0" smtClean="0"/>
              <a:t>-Regular </a:t>
            </a:r>
            <a:r>
              <a:rPr lang="es-ES" sz="1900" dirty="0"/>
              <a:t>seriamente los permisos para la tala de bosques y solicitar a los que explotan esos recursos reforesten con seres endémicos, es decir, lo que quitan lo ponen.</a:t>
            </a:r>
            <a:br>
              <a:rPr lang="es-ES" sz="1900" dirty="0"/>
            </a:br>
            <a:endParaRPr lang="es-ES" sz="1900" dirty="0" smtClean="0"/>
          </a:p>
          <a:p>
            <a:pPr marL="64008" indent="0">
              <a:buNone/>
            </a:pPr>
            <a:r>
              <a:rPr lang="es-ES" sz="1900" dirty="0" smtClean="0"/>
              <a:t>-Tener </a:t>
            </a:r>
            <a:r>
              <a:rPr lang="es-ES" sz="1900" dirty="0"/>
              <a:t>respeto por los animales y plantas que nos rodean</a:t>
            </a:r>
            <a:r>
              <a:rPr lang="es-ES" sz="1900" dirty="0" smtClean="0"/>
              <a:t>.</a:t>
            </a:r>
          </a:p>
          <a:p>
            <a:pPr marL="64008" indent="0">
              <a:buNone/>
            </a:pPr>
            <a:endParaRPr lang="es-AR" sz="1900" dirty="0"/>
          </a:p>
          <a:p>
            <a:pPr marL="64008" indent="0">
              <a:buNone/>
            </a:pPr>
            <a:r>
              <a:rPr lang="es-ES" sz="1900" dirty="0" smtClean="0"/>
              <a:t>-Comprender </a:t>
            </a:r>
            <a:r>
              <a:rPr lang="es-ES" sz="1900" dirty="0"/>
              <a:t>que si los animales son desplazados de su hábitat tenderán a adaptarse a las zonas urbanas o en su defecto a estar en un área más restringida donde comenzará a escasear el alimento y habrán más ataques a seres humanos por la busca de alimento</a:t>
            </a:r>
            <a:r>
              <a:rPr lang="es-ES" sz="1900" dirty="0" smtClean="0"/>
              <a:t>.</a:t>
            </a:r>
            <a:endParaRPr lang="es-ES" sz="2000" dirty="0" smtClean="0"/>
          </a:p>
          <a:p>
            <a:pPr marL="64008" indent="0">
              <a:buNone/>
            </a:pPr>
            <a:endParaRPr lang="es-AR" sz="2000" dirty="0" smtClean="0"/>
          </a:p>
          <a:p>
            <a:pPr marL="64008" indent="0">
              <a:buNone/>
            </a:pPr>
            <a:r>
              <a:rPr lang="es-ES" sz="1900" dirty="0" smtClean="0"/>
              <a:t>-Manifestarnos </a:t>
            </a:r>
            <a:r>
              <a:rPr lang="es-ES" sz="1900" dirty="0"/>
              <a:t>enérgicamente en contra de las matanzas de </a:t>
            </a:r>
            <a:r>
              <a:rPr lang="es-ES" sz="1900" dirty="0" smtClean="0"/>
              <a:t>animales.</a:t>
            </a:r>
            <a:endParaRPr lang="es-AR" sz="1900" dirty="0"/>
          </a:p>
          <a:p>
            <a:pPr marL="64008" indent="0">
              <a:buNone/>
            </a:pPr>
            <a:endParaRPr lang="es-ES" sz="1900" dirty="0" smtClean="0"/>
          </a:p>
          <a:p>
            <a:pPr marL="64008" indent="0">
              <a:buNone/>
            </a:pPr>
            <a:endParaRPr lang="es-ES" sz="1900" dirty="0"/>
          </a:p>
        </p:txBody>
      </p:sp>
      <p:sp>
        <p:nvSpPr>
          <p:cNvPr id="8" name="Rectangle 2"/>
          <p:cNvSpPr>
            <a:spLocks noChangeArrowheads="1"/>
          </p:cNvSpPr>
          <p:nvPr/>
        </p:nvSpPr>
        <p:spPr bwMode="auto">
          <a:xfrm>
            <a:off x="2071688" y="1882775"/>
            <a:ext cx="9144000" cy="0"/>
          </a:xfrm>
          <a:prstGeom prst="rect">
            <a:avLst/>
          </a:prstGeom>
          <a:solidFill>
            <a:srgbClr val="EEE8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900" b="0" i="0" u="none" strike="noStrike" cap="none" normalizeH="0" baseline="0" smtClean="0">
                <a:ln>
                  <a:noFill/>
                </a:ln>
                <a:solidFill>
                  <a:srgbClr val="333333"/>
                </a:solidFill>
                <a:effectLst/>
                <a:latin typeface="Georgia" pitchFamily="18" charset="0"/>
                <a:cs typeface="Arial" pitchFamily="34" charset="0"/>
              </a:rPr>
              <a:t/>
            </a:r>
            <a:br>
              <a:rPr kumimoji="0" lang="es-ES" altLang="es-ES" sz="900" b="0" i="0" u="none" strike="noStrike" cap="none" normalizeH="0" baseline="0" smtClean="0">
                <a:ln>
                  <a:noFill/>
                </a:ln>
                <a:solidFill>
                  <a:srgbClr val="333333"/>
                </a:solidFill>
                <a:effectLst/>
                <a:latin typeface="Georgia" pitchFamily="18" charset="0"/>
                <a:cs typeface="Arial" pitchFamily="34" charset="0"/>
              </a:rPr>
            </a:b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36295269"/>
      </p:ext>
    </p:extLst>
  </p:cSld>
  <p:clrMapOvr>
    <a:masterClrMapping/>
  </p:clrMapOvr>
  <mc:AlternateContent xmlns:mc="http://schemas.openxmlformats.org/markup-compatibility/2006" xmlns:p14="http://schemas.microsoft.com/office/powerpoint/2010/main">
    <mc:Choice Requires="p14">
      <p:transition spd="slow" p14:dur="4000" advClick="0" advTm="48000">
        <p14:vortex dir="r"/>
        <p:sndAc>
          <p:stSnd>
            <p:snd r:embed="rId2" name="Bruno Mars -When I was your man (lyrics).mp3"/>
          </p:stSnd>
        </p:sndAc>
      </p:transition>
    </mc:Choice>
    <mc:Fallback xmlns="">
      <p:transition spd="slow" advClick="0" advTm="48000">
        <p:fade/>
        <p:sndAc>
          <p:stSnd>
            <p:snd r:embed="rId3"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
                                        <p:tgtEl>
                                          <p:spTgt spid="3">
                                            <p:txEl>
                                              <p:pRg st="0" end="0"/>
                                            </p:txEl>
                                          </p:spTgt>
                                        </p:tgtEl>
                                      </p:cBhvr>
                                    </p:animEffect>
                                  </p:childTnLst>
                                </p:cTn>
                              </p:par>
                            </p:childTnLst>
                          </p:cTn>
                        </p:par>
                        <p:par>
                          <p:cTn id="15" fill="hold">
                            <p:stCondLst>
                              <p:cond delay="2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
                                        <p:tgtEl>
                                          <p:spTgt spid="3">
                                            <p:txEl>
                                              <p:pRg st="1" end="1"/>
                                            </p:txEl>
                                          </p:spTgt>
                                        </p:tgtEl>
                                      </p:cBhvr>
                                    </p:animEffect>
                                  </p:childTnLst>
                                </p:cTn>
                              </p:par>
                            </p:childTnLst>
                          </p:cTn>
                        </p:par>
                        <p:par>
                          <p:cTn id="19" fill="hold">
                            <p:stCondLst>
                              <p:cond delay="3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
                                        <p:tgtEl>
                                          <p:spTgt spid="3">
                                            <p:txEl>
                                              <p:pRg st="3" end="3"/>
                                            </p:txEl>
                                          </p:spTgt>
                                        </p:tgtEl>
                                      </p:cBhvr>
                                    </p:animEffect>
                                  </p:childTnLst>
                                </p:cTn>
                              </p:par>
                            </p:childTnLst>
                          </p:cTn>
                        </p:par>
                        <p:par>
                          <p:cTn id="23" fill="hold">
                            <p:stCondLst>
                              <p:cond delay="40"/>
                            </p:stCondLst>
                            <p:childTnLst>
                              <p:par>
                                <p:cTn id="24" presetID="10" presetClass="entr" presetSubtype="0"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399032"/>
          </a:xfrm>
        </p:spPr>
        <p:txBody>
          <a:bodyPr/>
          <a:lstStyle/>
          <a:p>
            <a:r>
              <a:rPr lang="es-AR" dirty="0" smtClean="0"/>
              <a:t>Posibles soluciones</a:t>
            </a:r>
            <a:endParaRPr lang="es-ES" dirty="0"/>
          </a:p>
        </p:txBody>
      </p:sp>
      <p:sp>
        <p:nvSpPr>
          <p:cNvPr id="3" name="2 Marcador de contenido"/>
          <p:cNvSpPr>
            <a:spLocks noGrp="1"/>
          </p:cNvSpPr>
          <p:nvPr>
            <p:ph sz="half" idx="1"/>
          </p:nvPr>
        </p:nvSpPr>
        <p:spPr>
          <a:xfrm>
            <a:off x="251520" y="1196752"/>
            <a:ext cx="8003232" cy="4525963"/>
          </a:xfrm>
        </p:spPr>
        <p:txBody>
          <a:bodyPr>
            <a:normAutofit/>
          </a:bodyPr>
          <a:lstStyle/>
          <a:p>
            <a:pPr marL="64008" indent="0">
              <a:buNone/>
            </a:pPr>
            <a:r>
              <a:rPr lang="es-ES" sz="1900" dirty="0" smtClean="0"/>
              <a:t>- </a:t>
            </a:r>
            <a:r>
              <a:rPr lang="es-ES" sz="1900" dirty="0"/>
              <a:t>No consumir alimentos exóticos, donde los alimentos son animales en peligro de extinción o en su defecto matados de forma sumamente cruel y dolorosa.</a:t>
            </a:r>
          </a:p>
          <a:p>
            <a:pPr marL="64008" indent="0">
              <a:buNone/>
            </a:pPr>
            <a:endParaRPr lang="es-ES" sz="1900" dirty="0"/>
          </a:p>
          <a:p>
            <a:pPr marL="64008" indent="0">
              <a:buNone/>
            </a:pPr>
            <a:r>
              <a:rPr lang="es-ES" sz="1900" dirty="0" smtClean="0"/>
              <a:t>-Crear </a:t>
            </a:r>
            <a:r>
              <a:rPr lang="es-ES" sz="1900" dirty="0"/>
              <a:t>publicidad para concienciar a la gente y poco a poco conseguir acabar con el </a:t>
            </a:r>
            <a:r>
              <a:rPr lang="es-ES" sz="1900" dirty="0" smtClean="0"/>
              <a:t>problema.</a:t>
            </a:r>
            <a:endParaRPr lang="es-ES" sz="1900" dirty="0"/>
          </a:p>
        </p:txBody>
      </p:sp>
    </p:spTree>
    <p:extLst>
      <p:ext uri="{BB962C8B-B14F-4D97-AF65-F5344CB8AC3E}">
        <p14:creationId xmlns:p14="http://schemas.microsoft.com/office/powerpoint/2010/main" val="633529134"/>
      </p:ext>
    </p:extLst>
  </p:cSld>
  <p:clrMapOvr>
    <a:masterClrMapping/>
  </p:clrMapOvr>
  <mc:AlternateContent xmlns:mc="http://schemas.openxmlformats.org/markup-compatibility/2006" xmlns:p14="http://schemas.microsoft.com/office/powerpoint/2010/main">
    <mc:Choice Requires="p14">
      <p:transition spd="slow" p14:dur="4000" advClick="0" advTm="27000">
        <p14:vortex dir="r"/>
        <p:sndAc>
          <p:stSnd>
            <p:snd r:embed="rId2" name="Bruno Mars -When I was your man (lyrics).mp3"/>
          </p:stSnd>
        </p:sndAc>
      </p:transition>
    </mc:Choice>
    <mc:Fallback xmlns="">
      <p:transition spd="slow" advClick="0" advTm="27000">
        <p:fade/>
        <p:sndAc>
          <p:stSnd>
            <p:snd r:embed="rId3"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
                                        <p:tgtEl>
                                          <p:spTgt spid="3">
                                            <p:txEl>
                                              <p:pRg st="0" end="0"/>
                                            </p:txEl>
                                          </p:spTgt>
                                        </p:tgtEl>
                                      </p:cBhvr>
                                    </p:animEffect>
                                  </p:childTnLst>
                                </p:cTn>
                              </p:par>
                            </p:childTnLst>
                          </p:cTn>
                        </p:par>
                        <p:par>
                          <p:cTn id="15" fill="hold">
                            <p:stCondLst>
                              <p:cond delay="2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390008"/>
            <a:ext cx="8229600" cy="1399032"/>
          </a:xfrm>
        </p:spPr>
        <p:txBody>
          <a:bodyPr/>
          <a:lstStyle/>
          <a:p>
            <a:pPr algn="ctr"/>
            <a:r>
              <a:rPr lang="es-AR" dirty="0" smtClean="0"/>
              <a:t>Catalina Stuppa y Guada</a:t>
            </a:r>
            <a:r>
              <a:rPr lang="es-ES" dirty="0" smtClean="0"/>
              <a:t>lupe Bersano Trofino</a:t>
            </a:r>
            <a:endParaRPr lang="es-ES" dirty="0"/>
          </a:p>
        </p:txBody>
      </p:sp>
    </p:spTree>
    <p:extLst>
      <p:ext uri="{BB962C8B-B14F-4D97-AF65-F5344CB8AC3E}">
        <p14:creationId xmlns:p14="http://schemas.microsoft.com/office/powerpoint/2010/main" val="3498386105"/>
      </p:ext>
    </p:extLst>
  </p:cSld>
  <p:clrMapOvr>
    <a:masterClrMapping/>
  </p:clrMapOvr>
  <mc:AlternateContent xmlns:mc="http://schemas.openxmlformats.org/markup-compatibility/2006" xmlns:p14="http://schemas.microsoft.com/office/powerpoint/2010/main">
    <mc:Choice Requires="p14">
      <p:transition spd="slow" p14:dur="4000" advClick="0" advTm="10000">
        <p14:vortex dir="r"/>
        <p:sndAc>
          <p:stSnd>
            <p:snd r:embed="rId2" name="Bruno Mars -When I was your man (lyrics).mp3"/>
          </p:stSnd>
        </p:sndAc>
      </p:transition>
    </mc:Choice>
    <mc:Fallback xmlns="">
      <p:transition spd="slow" advClick="0" advTm="10000">
        <p:fade/>
        <p:sndAc>
          <p:stSnd>
            <p:snd r:embed="rId3"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9"/>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6"/>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9"/>
                                          </p:stCondLst>
                                        </p:cTn>
                                        <p:tgtEl>
                                          <p:spTgt spid="2"/>
                                        </p:tgtEl>
                                      </p:cBhvr>
                                      <p:to x="100000" y="90000"/>
                                    </p:animScale>
                                    <p:animScale>
                                      <p:cBhvr>
                                        <p:cTn id="18" dur="1" decel="50000">
                                          <p:stCondLst>
                                            <p:cond delay="9"/>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1399032"/>
          </a:xfrm>
        </p:spPr>
        <p:txBody>
          <a:bodyPr/>
          <a:lstStyle/>
          <a:p>
            <a:r>
              <a:rPr lang="es-AR" dirty="0" smtClean="0"/>
              <a:t>Animales en peligro de extinción del mundo</a:t>
            </a:r>
            <a:endParaRPr lang="es-ES" dirty="0"/>
          </a:p>
        </p:txBody>
      </p:sp>
      <p:pic>
        <p:nvPicPr>
          <p:cNvPr id="7" name="6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9592" y="1772816"/>
            <a:ext cx="2720484" cy="1875398"/>
          </a:xfrm>
        </p:spPr>
      </p:pic>
      <p:pic>
        <p:nvPicPr>
          <p:cNvPr id="9" name="8 Marcador de contenido"/>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99592" y="4365104"/>
            <a:ext cx="2736304" cy="1944216"/>
          </a:xfrm>
        </p:spPr>
      </p:pic>
      <p:sp>
        <p:nvSpPr>
          <p:cNvPr id="8" name="7 CuadroTexto"/>
          <p:cNvSpPr txBox="1"/>
          <p:nvPr/>
        </p:nvSpPr>
        <p:spPr>
          <a:xfrm>
            <a:off x="3779912" y="1665382"/>
            <a:ext cx="4968552" cy="2585323"/>
          </a:xfrm>
          <a:prstGeom prst="rect">
            <a:avLst/>
          </a:prstGeom>
          <a:noFill/>
        </p:spPr>
        <p:txBody>
          <a:bodyPr wrap="square" numCol="1" rtlCol="0">
            <a:spAutoFit/>
          </a:bodyPr>
          <a:lstStyle/>
          <a:p>
            <a:r>
              <a:rPr lang="es-ES" sz="1350" dirty="0" smtClean="0"/>
              <a:t>Ajolote </a:t>
            </a:r>
            <a:r>
              <a:rPr lang="es-ES" sz="1350" dirty="0"/>
              <a:t>(</a:t>
            </a:r>
            <a:r>
              <a:rPr lang="es-ES" sz="1350" i="1" dirty="0"/>
              <a:t>Ambystoma mexicanum</a:t>
            </a:r>
            <a:r>
              <a:rPr lang="es-ES" sz="1350" dirty="0"/>
              <a:t>) , está en peligro crítico de extinción. </a:t>
            </a:r>
            <a:r>
              <a:rPr lang="es-ES" sz="1350" dirty="0" smtClean="0"/>
              <a:t/>
            </a:r>
            <a:br>
              <a:rPr lang="es-ES" sz="1350" dirty="0" smtClean="0"/>
            </a:br>
            <a:r>
              <a:rPr lang="es-ES" sz="1350" b="1" dirty="0" smtClean="0"/>
              <a:t>AMENAZAS: </a:t>
            </a:r>
            <a:r>
              <a:rPr lang="es-ES" sz="1350" dirty="0" smtClean="0"/>
              <a:t>Independientemente </a:t>
            </a:r>
            <a:r>
              <a:rPr lang="es-ES" sz="1350" dirty="0"/>
              <a:t>de las razones para su captura, un gran problema que tiene la especie es que se </a:t>
            </a:r>
            <a:r>
              <a:rPr lang="es-ES" sz="1350" dirty="0" smtClean="0"/>
              <a:t>toman </a:t>
            </a:r>
            <a:r>
              <a:rPr lang="es-ES" sz="1350" dirty="0"/>
              <a:t>ejemplares menores de un año, lo que repercute en la población debido a </a:t>
            </a:r>
            <a:r>
              <a:rPr lang="es-ES" sz="1350" dirty="0" smtClean="0"/>
              <a:t>que </a:t>
            </a:r>
            <a:r>
              <a:rPr lang="es-ES" sz="1350" dirty="0"/>
              <a:t>estos ejemplares no se reproducirán</a:t>
            </a:r>
            <a:r>
              <a:rPr lang="es-ES" sz="1350" dirty="0" smtClean="0"/>
              <a:t>. </a:t>
            </a:r>
            <a:r>
              <a:rPr lang="es-ES" sz="1350" dirty="0"/>
              <a:t>Algunos otros problemas de la especie son: </a:t>
            </a:r>
            <a:endParaRPr lang="es-ES" sz="1350" dirty="0" smtClean="0"/>
          </a:p>
          <a:p>
            <a:r>
              <a:rPr lang="es-ES" sz="1350" dirty="0"/>
              <a:t>La desecación y contaminación de sistemas de canales y </a:t>
            </a:r>
            <a:r>
              <a:rPr lang="es-ES" sz="1350" dirty="0" smtClean="0"/>
              <a:t>lagos.</a:t>
            </a:r>
          </a:p>
          <a:p>
            <a:r>
              <a:rPr lang="es-ES" sz="1350" dirty="0" smtClean="0"/>
              <a:t>Captura </a:t>
            </a:r>
            <a:r>
              <a:rPr lang="es-ES" sz="1350" dirty="0"/>
              <a:t>para usarlos con fines medicinales de la medicina </a:t>
            </a:r>
            <a:r>
              <a:rPr lang="es-ES" sz="1350" dirty="0" smtClean="0"/>
              <a:t>tradicional.</a:t>
            </a:r>
            <a:endParaRPr lang="es-ES" sz="1350" dirty="0"/>
          </a:p>
        </p:txBody>
      </p:sp>
      <p:sp>
        <p:nvSpPr>
          <p:cNvPr id="10" name="9 CuadroTexto"/>
          <p:cNvSpPr txBox="1"/>
          <p:nvPr/>
        </p:nvSpPr>
        <p:spPr>
          <a:xfrm>
            <a:off x="3851920" y="4365104"/>
            <a:ext cx="4896544" cy="2169825"/>
          </a:xfrm>
          <a:prstGeom prst="rect">
            <a:avLst/>
          </a:prstGeom>
          <a:noFill/>
        </p:spPr>
        <p:txBody>
          <a:bodyPr wrap="square" rtlCol="0">
            <a:spAutoFit/>
          </a:bodyPr>
          <a:lstStyle/>
          <a:p>
            <a:r>
              <a:rPr lang="es-ES" sz="1500" dirty="0" smtClean="0"/>
              <a:t>Conejo de los volcanes (</a:t>
            </a:r>
            <a:r>
              <a:rPr lang="es-ES" sz="1500" i="1" dirty="0" smtClean="0"/>
              <a:t>romerolagus diazi</a:t>
            </a:r>
            <a:r>
              <a:rPr lang="es-ES" sz="1500" dirty="0" smtClean="0"/>
              <a:t>).</a:t>
            </a:r>
          </a:p>
          <a:p>
            <a:r>
              <a:rPr lang="es-AR" sz="1500" b="1" dirty="0" smtClean="0"/>
              <a:t>AMENAZAS: </a:t>
            </a:r>
            <a:r>
              <a:rPr lang="es-ES" sz="1500" dirty="0"/>
              <a:t>Destrucción del hábitat: causado por el pastoreo de ganado y el crecimiento de las ciudades</a:t>
            </a:r>
            <a:r>
              <a:rPr lang="es-ES" sz="1500" dirty="0" smtClean="0"/>
              <a:t>.</a:t>
            </a:r>
          </a:p>
          <a:p>
            <a:r>
              <a:rPr lang="es-ES" sz="1500" dirty="0"/>
              <a:t>Fragmentación de la población: la amenaza anterior conlleva la fragmentación por carreteras, zonas de cultivo, zonas deforestadas por otras causas </a:t>
            </a:r>
            <a:r>
              <a:rPr lang="es-ES" sz="1500" dirty="0" smtClean="0"/>
              <a:t>etc.</a:t>
            </a:r>
          </a:p>
          <a:p>
            <a:r>
              <a:rPr lang="es-ES" sz="1500" dirty="0" smtClean="0"/>
              <a:t>La tala,</a:t>
            </a:r>
            <a:r>
              <a:rPr lang="es-ES" sz="1500" dirty="0"/>
              <a:t> l</a:t>
            </a:r>
            <a:r>
              <a:rPr lang="es-ES" sz="1500" dirty="0" smtClean="0"/>
              <a:t>os </a:t>
            </a:r>
            <a:r>
              <a:rPr lang="es-ES" sz="1500" dirty="0"/>
              <a:t>incendios </a:t>
            </a:r>
            <a:r>
              <a:rPr lang="es-ES" sz="1500" dirty="0" smtClean="0"/>
              <a:t>forestales, caza.</a:t>
            </a:r>
            <a:endParaRPr lang="es-ES" sz="1500" b="1" dirty="0"/>
          </a:p>
        </p:txBody>
      </p:sp>
    </p:spTree>
    <p:extLst>
      <p:ext uri="{BB962C8B-B14F-4D97-AF65-F5344CB8AC3E}">
        <p14:creationId xmlns:p14="http://schemas.microsoft.com/office/powerpoint/2010/main" val="3850586754"/>
      </p:ext>
    </p:extLst>
  </p:cSld>
  <p:clrMapOvr>
    <a:masterClrMapping/>
  </p:clrMapOvr>
  <mc:AlternateContent xmlns:mc="http://schemas.openxmlformats.org/markup-compatibility/2006" xmlns:p14="http://schemas.microsoft.com/office/powerpoint/2010/main">
    <mc:Choice Requires="p14">
      <p:transition spd="slow" p14:dur="4000" advClick="0" advTm="40000">
        <p14:vortex dir="r"/>
        <p:sndAc>
          <p:stSnd>
            <p:snd r:embed="rId2" name="Bruno Mars -When I was your man (lyrics).mp3"/>
          </p:stSnd>
        </p:sndAc>
      </p:transition>
    </mc:Choice>
    <mc:Fallback xmlns="">
      <p:transition spd="slow" advClick="0" advTm="4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 fill="hold"/>
                                        <p:tgtEl>
                                          <p:spTgt spid="8"/>
                                        </p:tgtEl>
                                        <p:attrNameLst>
                                          <p:attrName>ppt_w</p:attrName>
                                        </p:attrNameLst>
                                      </p:cBhvr>
                                      <p:tavLst>
                                        <p:tav tm="0">
                                          <p:val>
                                            <p:fltVal val="0"/>
                                          </p:val>
                                        </p:tav>
                                        <p:tav tm="100000">
                                          <p:val>
                                            <p:strVal val="#ppt_w"/>
                                          </p:val>
                                        </p:tav>
                                      </p:tavLst>
                                    </p:anim>
                                    <p:anim calcmode="lin" valueType="num">
                                      <p:cBhvr>
                                        <p:cTn id="15" dur="10" fill="hold"/>
                                        <p:tgtEl>
                                          <p:spTgt spid="8"/>
                                        </p:tgtEl>
                                        <p:attrNameLst>
                                          <p:attrName>ppt_h</p:attrName>
                                        </p:attrNameLst>
                                      </p:cBhvr>
                                      <p:tavLst>
                                        <p:tav tm="0">
                                          <p:val>
                                            <p:fltVal val="0"/>
                                          </p:val>
                                        </p:tav>
                                        <p:tav tm="100000">
                                          <p:val>
                                            <p:strVal val="#ppt_h"/>
                                          </p:val>
                                        </p:tav>
                                      </p:tavLst>
                                    </p:anim>
                                    <p:anim calcmode="lin" valueType="num">
                                      <p:cBhvr>
                                        <p:cTn id="16" dur="10" fill="hold"/>
                                        <p:tgtEl>
                                          <p:spTgt spid="8"/>
                                        </p:tgtEl>
                                        <p:attrNameLst>
                                          <p:attrName>style.rotation</p:attrName>
                                        </p:attrNameLst>
                                      </p:cBhvr>
                                      <p:tavLst>
                                        <p:tav tm="0">
                                          <p:val>
                                            <p:fltVal val="90"/>
                                          </p:val>
                                        </p:tav>
                                        <p:tav tm="100000">
                                          <p:val>
                                            <p:fltVal val="0"/>
                                          </p:val>
                                        </p:tav>
                                      </p:tavLst>
                                    </p:anim>
                                    <p:animEffect transition="in" filter="fade">
                                      <p:cBhvr>
                                        <p:cTn id="17" dur="10"/>
                                        <p:tgtEl>
                                          <p:spTgt spid="8"/>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
                                        <p:tgtEl>
                                          <p:spTgt spid="7"/>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 fill="hold"/>
                                        <p:tgtEl>
                                          <p:spTgt spid="10"/>
                                        </p:tgtEl>
                                        <p:attrNameLst>
                                          <p:attrName>ppt_w</p:attrName>
                                        </p:attrNameLst>
                                      </p:cBhvr>
                                      <p:tavLst>
                                        <p:tav tm="0">
                                          <p:val>
                                            <p:fltVal val="0"/>
                                          </p:val>
                                        </p:tav>
                                        <p:tav tm="100000">
                                          <p:val>
                                            <p:strVal val="#ppt_w"/>
                                          </p:val>
                                        </p:tav>
                                      </p:tavLst>
                                    </p:anim>
                                    <p:anim calcmode="lin" valueType="num">
                                      <p:cBhvr>
                                        <p:cTn id="26" dur="10" fill="hold"/>
                                        <p:tgtEl>
                                          <p:spTgt spid="10"/>
                                        </p:tgtEl>
                                        <p:attrNameLst>
                                          <p:attrName>ppt_h</p:attrName>
                                        </p:attrNameLst>
                                      </p:cBhvr>
                                      <p:tavLst>
                                        <p:tav tm="0">
                                          <p:val>
                                            <p:fltVal val="0"/>
                                          </p:val>
                                        </p:tav>
                                        <p:tav tm="100000">
                                          <p:val>
                                            <p:strVal val="#ppt_h"/>
                                          </p:val>
                                        </p:tav>
                                      </p:tavLst>
                                    </p:anim>
                                    <p:anim calcmode="lin" valueType="num">
                                      <p:cBhvr>
                                        <p:cTn id="27" dur="10" fill="hold"/>
                                        <p:tgtEl>
                                          <p:spTgt spid="10"/>
                                        </p:tgtEl>
                                        <p:attrNameLst>
                                          <p:attrName>style.rotation</p:attrName>
                                        </p:attrNameLst>
                                      </p:cBhvr>
                                      <p:tavLst>
                                        <p:tav tm="0">
                                          <p:val>
                                            <p:fltVal val="90"/>
                                          </p:val>
                                        </p:tav>
                                        <p:tav tm="100000">
                                          <p:val>
                                            <p:fltVal val="0"/>
                                          </p:val>
                                        </p:tav>
                                      </p:tavLst>
                                    </p:anim>
                                    <p:animEffect transition="in" filter="fade">
                                      <p:cBhvr>
                                        <p:cTn id="28" dur="10"/>
                                        <p:tgtEl>
                                          <p:spTgt spid="10"/>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del mundo</a:t>
            </a:r>
            <a:endParaRPr lang="es-ES" dirty="0"/>
          </a:p>
        </p:txBody>
      </p:sp>
      <p:pic>
        <p:nvPicPr>
          <p:cNvPr id="5" name="4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552" y="1772816"/>
            <a:ext cx="2448272" cy="2192931"/>
          </a:xfrm>
        </p:spPr>
      </p:pic>
      <p:sp>
        <p:nvSpPr>
          <p:cNvPr id="6" name="5 CuadroTexto"/>
          <p:cNvSpPr txBox="1"/>
          <p:nvPr/>
        </p:nvSpPr>
        <p:spPr>
          <a:xfrm>
            <a:off x="3203848" y="1890698"/>
            <a:ext cx="5472608" cy="1754326"/>
          </a:xfrm>
          <a:prstGeom prst="rect">
            <a:avLst/>
          </a:prstGeom>
          <a:noFill/>
        </p:spPr>
        <p:txBody>
          <a:bodyPr wrap="square" rtlCol="0">
            <a:spAutoFit/>
          </a:bodyPr>
          <a:lstStyle/>
          <a:p>
            <a:r>
              <a:rPr lang="es-ES" dirty="0" smtClean="0"/>
              <a:t>Guacamayo militar o guacamayo verde (</a:t>
            </a:r>
            <a:r>
              <a:rPr lang="es-ES" i="1" dirty="0" smtClean="0"/>
              <a:t>ara militaris</a:t>
            </a:r>
            <a:r>
              <a:rPr lang="es-ES" dirty="0" smtClean="0"/>
              <a:t>).</a:t>
            </a:r>
          </a:p>
          <a:p>
            <a:r>
              <a:rPr lang="es-AR" b="1" dirty="0" smtClean="0"/>
              <a:t>AMENAZAS: </a:t>
            </a:r>
            <a:r>
              <a:rPr lang="es-ES" dirty="0"/>
              <a:t>La pérdida de hábitat y especialmente el grave problema de la captura de ejemplares libres para venderlos como mascotas son las principales amenazas.</a:t>
            </a:r>
            <a:endParaRPr lang="es-ES" b="1" dirty="0"/>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221088"/>
            <a:ext cx="2736304" cy="2216406"/>
          </a:xfrm>
          <a:prstGeom prst="rect">
            <a:avLst/>
          </a:prstGeom>
        </p:spPr>
      </p:pic>
      <p:sp>
        <p:nvSpPr>
          <p:cNvPr id="3" name="2 CuadroTexto"/>
          <p:cNvSpPr txBox="1"/>
          <p:nvPr/>
        </p:nvSpPr>
        <p:spPr>
          <a:xfrm>
            <a:off x="3347864" y="4221088"/>
            <a:ext cx="4824536" cy="2308324"/>
          </a:xfrm>
          <a:prstGeom prst="rect">
            <a:avLst/>
          </a:prstGeom>
          <a:noFill/>
        </p:spPr>
        <p:txBody>
          <a:bodyPr wrap="square" rtlCol="0">
            <a:spAutoFit/>
          </a:bodyPr>
          <a:lstStyle/>
          <a:p>
            <a:r>
              <a:rPr lang="es-ES" dirty="0"/>
              <a:t>El jaguar es el felino más grande de </a:t>
            </a:r>
            <a:r>
              <a:rPr lang="es-ES" dirty="0" smtClean="0"/>
              <a:t>América.</a:t>
            </a:r>
          </a:p>
          <a:p>
            <a:r>
              <a:rPr lang="es-AR" b="1" dirty="0" smtClean="0"/>
              <a:t>AMENAZAS: </a:t>
            </a:r>
            <a:r>
              <a:rPr lang="es-ES" dirty="0"/>
              <a:t>Como más importante está la amenaza de la pérdida de hábitat de </a:t>
            </a:r>
            <a:r>
              <a:rPr lang="es-ES" dirty="0" smtClean="0"/>
              <a:t>esta. </a:t>
            </a:r>
            <a:r>
              <a:rPr lang="es-ES" dirty="0"/>
              <a:t>Las tasas de deforestación elevadas en América Latina, y la fragmentación del hábitat y de las </a:t>
            </a:r>
            <a:r>
              <a:rPr lang="es-ES" dirty="0" smtClean="0"/>
              <a:t>poblaciones.</a:t>
            </a:r>
            <a:endParaRPr lang="es-ES" b="1" dirty="0"/>
          </a:p>
        </p:txBody>
      </p:sp>
    </p:spTree>
    <p:extLst>
      <p:ext uri="{BB962C8B-B14F-4D97-AF65-F5344CB8AC3E}">
        <p14:creationId xmlns:p14="http://schemas.microsoft.com/office/powerpoint/2010/main" val="2793245569"/>
      </p:ext>
    </p:extLst>
  </p:cSld>
  <p:clrMapOvr>
    <a:masterClrMapping/>
  </p:clrMapOvr>
  <mc:AlternateContent xmlns:mc="http://schemas.openxmlformats.org/markup-compatibility/2006" xmlns:p14="http://schemas.microsoft.com/office/powerpoint/2010/main">
    <mc:Choice Requires="p14">
      <p:transition spd="slow" p14:dur="4000" advClick="0" advTm="30000">
        <p14:vortex dir="r"/>
        <p:sndAc>
          <p:stSnd>
            <p:snd r:embed="rId2" name="Bruno Mars -When I was your man (lyrics).mp3"/>
          </p:stSnd>
        </p:sndAc>
      </p:transition>
    </mc:Choice>
    <mc:Fallback xmlns="">
      <p:transition spd="slow" advClick="0" advTm="3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 fill="hold"/>
                                        <p:tgtEl>
                                          <p:spTgt spid="6"/>
                                        </p:tgtEl>
                                        <p:attrNameLst>
                                          <p:attrName>ppt_w</p:attrName>
                                        </p:attrNameLst>
                                      </p:cBhvr>
                                      <p:tavLst>
                                        <p:tav tm="0">
                                          <p:val>
                                            <p:fltVal val="0"/>
                                          </p:val>
                                        </p:tav>
                                        <p:tav tm="100000">
                                          <p:val>
                                            <p:strVal val="#ppt_w"/>
                                          </p:val>
                                        </p:tav>
                                      </p:tavLst>
                                    </p:anim>
                                    <p:anim calcmode="lin" valueType="num">
                                      <p:cBhvr>
                                        <p:cTn id="15" dur="10" fill="hold"/>
                                        <p:tgtEl>
                                          <p:spTgt spid="6"/>
                                        </p:tgtEl>
                                        <p:attrNameLst>
                                          <p:attrName>ppt_h</p:attrName>
                                        </p:attrNameLst>
                                      </p:cBhvr>
                                      <p:tavLst>
                                        <p:tav tm="0">
                                          <p:val>
                                            <p:fltVal val="0"/>
                                          </p:val>
                                        </p:tav>
                                        <p:tav tm="100000">
                                          <p:val>
                                            <p:strVal val="#ppt_h"/>
                                          </p:val>
                                        </p:tav>
                                      </p:tavLst>
                                    </p:anim>
                                    <p:anim calcmode="lin" valueType="num">
                                      <p:cBhvr>
                                        <p:cTn id="16" dur="10" fill="hold"/>
                                        <p:tgtEl>
                                          <p:spTgt spid="6"/>
                                        </p:tgtEl>
                                        <p:attrNameLst>
                                          <p:attrName>style.rotation</p:attrName>
                                        </p:attrNameLst>
                                      </p:cBhvr>
                                      <p:tavLst>
                                        <p:tav tm="0">
                                          <p:val>
                                            <p:fltVal val="90"/>
                                          </p:val>
                                        </p:tav>
                                        <p:tav tm="100000">
                                          <p:val>
                                            <p:fltVal val="0"/>
                                          </p:val>
                                        </p:tav>
                                      </p:tavLst>
                                    </p:anim>
                                    <p:animEffect transition="in" filter="fade">
                                      <p:cBhvr>
                                        <p:cTn id="17" dur="10"/>
                                        <p:tgtEl>
                                          <p:spTgt spid="6"/>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
                                        <p:tgtEl>
                                          <p:spTgt spid="5"/>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 fill="hold"/>
                                        <p:tgtEl>
                                          <p:spTgt spid="3"/>
                                        </p:tgtEl>
                                        <p:attrNameLst>
                                          <p:attrName>ppt_w</p:attrName>
                                        </p:attrNameLst>
                                      </p:cBhvr>
                                      <p:tavLst>
                                        <p:tav tm="0">
                                          <p:val>
                                            <p:fltVal val="0"/>
                                          </p:val>
                                        </p:tav>
                                        <p:tav tm="100000">
                                          <p:val>
                                            <p:strVal val="#ppt_w"/>
                                          </p:val>
                                        </p:tav>
                                      </p:tavLst>
                                    </p:anim>
                                    <p:anim calcmode="lin" valueType="num">
                                      <p:cBhvr>
                                        <p:cTn id="26" dur="10" fill="hold"/>
                                        <p:tgtEl>
                                          <p:spTgt spid="3"/>
                                        </p:tgtEl>
                                        <p:attrNameLst>
                                          <p:attrName>ppt_h</p:attrName>
                                        </p:attrNameLst>
                                      </p:cBhvr>
                                      <p:tavLst>
                                        <p:tav tm="0">
                                          <p:val>
                                            <p:fltVal val="0"/>
                                          </p:val>
                                        </p:tav>
                                        <p:tav tm="100000">
                                          <p:val>
                                            <p:strVal val="#ppt_h"/>
                                          </p:val>
                                        </p:tav>
                                      </p:tavLst>
                                    </p:anim>
                                    <p:anim calcmode="lin" valueType="num">
                                      <p:cBhvr>
                                        <p:cTn id="27" dur="10" fill="hold"/>
                                        <p:tgtEl>
                                          <p:spTgt spid="3"/>
                                        </p:tgtEl>
                                        <p:attrNameLst>
                                          <p:attrName>style.rotation</p:attrName>
                                        </p:attrNameLst>
                                      </p:cBhvr>
                                      <p:tavLst>
                                        <p:tav tm="0">
                                          <p:val>
                                            <p:fltVal val="90"/>
                                          </p:val>
                                        </p:tav>
                                        <p:tav tm="100000">
                                          <p:val>
                                            <p:fltVal val="0"/>
                                          </p:val>
                                        </p:tav>
                                      </p:tavLst>
                                    </p:anim>
                                    <p:animEffect transition="in" filter="fade">
                                      <p:cBhvr>
                                        <p:cTn id="28" dur="10"/>
                                        <p:tgtEl>
                                          <p:spTgt spid="3"/>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del mundo</a:t>
            </a:r>
            <a:endParaRPr lang="es-ES" dirty="0"/>
          </a:p>
        </p:txBody>
      </p:sp>
      <p:sp>
        <p:nvSpPr>
          <p:cNvPr id="5" name="4 CuadroTexto"/>
          <p:cNvSpPr txBox="1"/>
          <p:nvPr/>
        </p:nvSpPr>
        <p:spPr>
          <a:xfrm>
            <a:off x="3059832" y="1988840"/>
            <a:ext cx="5472608" cy="4278094"/>
          </a:xfrm>
          <a:prstGeom prst="rect">
            <a:avLst/>
          </a:prstGeom>
          <a:noFill/>
        </p:spPr>
        <p:txBody>
          <a:bodyPr wrap="square" rtlCol="0">
            <a:spAutoFit/>
          </a:bodyPr>
          <a:lstStyle/>
          <a:p>
            <a:r>
              <a:rPr lang="es-ES" sz="1600" dirty="0" smtClean="0"/>
              <a:t>Perrito </a:t>
            </a:r>
            <a:r>
              <a:rPr lang="es-ES" sz="1600" dirty="0"/>
              <a:t>de la pradera mexicano o perrito llanero mexicano (</a:t>
            </a:r>
            <a:r>
              <a:rPr lang="es-ES" sz="1600" i="1" dirty="0"/>
              <a:t>Cynomys </a:t>
            </a:r>
            <a:r>
              <a:rPr lang="es-ES" sz="1600" i="1" dirty="0" smtClean="0"/>
              <a:t>mexicanus)</a:t>
            </a:r>
          </a:p>
          <a:p>
            <a:r>
              <a:rPr lang="es-AR" sz="1600" b="1" dirty="0" smtClean="0"/>
              <a:t>AMENAZAS: </a:t>
            </a:r>
            <a:r>
              <a:rPr lang="es-ES" sz="1600" dirty="0"/>
              <a:t>Está perdiendo hábitat debido a la expansión de la agricultura y las ganaderías. De hecho, para deshacerse de estos roedores han llegado a exterminarse colonias enteras mediante veneno. Y es que a pesar del papel clave que tienen los perros llaneros en los pastizales, han sido víctimas de campañas de exterminio (no solo con veneno, sino también con trampas y mediante la caza). Al inicio del siglo XX ocupaban de 40 a 100 millones de hectáreas de los pastizales de América del Norte, pero como se consideraba que eran competidores del ganado por el pasto y que podían causar fracturas en las patas de las vacas por las madrigueras, comenzó una campaña de erradicación. </a:t>
            </a:r>
            <a:endParaRPr lang="es-ES" sz="1600" b="1" dirty="0"/>
          </a:p>
        </p:txBody>
      </p:sp>
      <p:pic>
        <p:nvPicPr>
          <p:cNvPr id="1026" name="Picture 2" descr="http://www.animalesextincion.es/images/noticias/1012080159_perrito_llanero_mexicano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79" y="2088768"/>
            <a:ext cx="2870855" cy="1916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nimalesextincion.es/images/noticias/1012080159_perrito_llanero_mexicano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156658"/>
            <a:ext cx="2835922" cy="208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93770"/>
      </p:ext>
    </p:extLst>
  </p:cSld>
  <p:clrMapOvr>
    <a:masterClrMapping/>
  </p:clrMapOvr>
  <mc:AlternateContent xmlns:mc="http://schemas.openxmlformats.org/markup-compatibility/2006" xmlns:p14="http://schemas.microsoft.com/office/powerpoint/2010/main">
    <mc:Choice Requires="p14">
      <p:transition spd="slow" p14:dur="4000" advClick="0" advTm="40000">
        <p14:vortex dir="r"/>
        <p:sndAc>
          <p:stSnd>
            <p:snd r:embed="rId2" name="Bruno Mars -When I was your man (lyrics).mp3"/>
          </p:stSnd>
        </p:sndAc>
      </p:transition>
    </mc:Choice>
    <mc:Fallback xmlns="">
      <p:transition spd="slow" advClick="0" advTm="4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 fill="hold"/>
                                        <p:tgtEl>
                                          <p:spTgt spid="5"/>
                                        </p:tgtEl>
                                        <p:attrNameLst>
                                          <p:attrName>ppt_w</p:attrName>
                                        </p:attrNameLst>
                                      </p:cBhvr>
                                      <p:tavLst>
                                        <p:tav tm="0">
                                          <p:val>
                                            <p:fltVal val="0"/>
                                          </p:val>
                                        </p:tav>
                                        <p:tav tm="100000">
                                          <p:val>
                                            <p:strVal val="#ppt_w"/>
                                          </p:val>
                                        </p:tav>
                                      </p:tavLst>
                                    </p:anim>
                                    <p:anim calcmode="lin" valueType="num">
                                      <p:cBhvr>
                                        <p:cTn id="15" dur="10" fill="hold"/>
                                        <p:tgtEl>
                                          <p:spTgt spid="5"/>
                                        </p:tgtEl>
                                        <p:attrNameLst>
                                          <p:attrName>ppt_h</p:attrName>
                                        </p:attrNameLst>
                                      </p:cBhvr>
                                      <p:tavLst>
                                        <p:tav tm="0">
                                          <p:val>
                                            <p:fltVal val="0"/>
                                          </p:val>
                                        </p:tav>
                                        <p:tav tm="100000">
                                          <p:val>
                                            <p:strVal val="#ppt_h"/>
                                          </p:val>
                                        </p:tav>
                                      </p:tavLst>
                                    </p:anim>
                                    <p:anim calcmode="lin" valueType="num">
                                      <p:cBhvr>
                                        <p:cTn id="16" dur="10" fill="hold"/>
                                        <p:tgtEl>
                                          <p:spTgt spid="5"/>
                                        </p:tgtEl>
                                        <p:attrNameLst>
                                          <p:attrName>style.rotation</p:attrName>
                                        </p:attrNameLst>
                                      </p:cBhvr>
                                      <p:tavLst>
                                        <p:tav tm="0">
                                          <p:val>
                                            <p:fltVal val="90"/>
                                          </p:val>
                                        </p:tav>
                                        <p:tav tm="100000">
                                          <p:val>
                                            <p:fltVal val="0"/>
                                          </p:val>
                                        </p:tav>
                                      </p:tavLst>
                                    </p:anim>
                                    <p:animEffect transition="in" filter="fade">
                                      <p:cBhvr>
                                        <p:cTn id="17" dur="10"/>
                                        <p:tgtEl>
                                          <p:spTgt spid="5"/>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
                                        <p:tgtEl>
                                          <p:spTgt spid="1026"/>
                                        </p:tgtEl>
                                      </p:cBhvr>
                                    </p:animEffect>
                                  </p:childTnLst>
                                </p:cTn>
                              </p:par>
                            </p:childTnLst>
                          </p:cTn>
                        </p:par>
                        <p:par>
                          <p:cTn id="22" fill="hold">
                            <p:stCondLst>
                              <p:cond delay="30"/>
                            </p:stCondLst>
                            <p:childTnLst>
                              <p:par>
                                <p:cTn id="23" presetID="10"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1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a:t>
            </a:r>
            <a:r>
              <a:rPr lang="es-AR" dirty="0" smtClean="0"/>
              <a:t>de Argentina</a:t>
            </a:r>
            <a:endParaRPr lang="es-ES" dirty="0"/>
          </a:p>
        </p:txBody>
      </p:sp>
      <p:sp>
        <p:nvSpPr>
          <p:cNvPr id="6" name="5 CuadroTexto"/>
          <p:cNvSpPr txBox="1"/>
          <p:nvPr/>
        </p:nvSpPr>
        <p:spPr>
          <a:xfrm>
            <a:off x="2843808" y="1700808"/>
            <a:ext cx="6048672" cy="2800767"/>
          </a:xfrm>
          <a:prstGeom prst="rect">
            <a:avLst/>
          </a:prstGeom>
          <a:noFill/>
        </p:spPr>
        <p:txBody>
          <a:bodyPr wrap="square" rtlCol="0">
            <a:spAutoFit/>
          </a:bodyPr>
          <a:lstStyle/>
          <a:p>
            <a:r>
              <a:rPr lang="es-ES" sz="1600" dirty="0" smtClean="0"/>
              <a:t>Flamenco </a:t>
            </a:r>
            <a:r>
              <a:rPr lang="es-ES" sz="1600" dirty="0"/>
              <a:t>andino (</a:t>
            </a:r>
            <a:r>
              <a:rPr lang="es-ES" sz="1600" i="1" dirty="0"/>
              <a:t>Phoenicopterus </a:t>
            </a:r>
            <a:r>
              <a:rPr lang="es-ES" sz="1600" i="1" dirty="0" smtClean="0"/>
              <a:t>andinus</a:t>
            </a:r>
            <a:r>
              <a:rPr lang="es-ES" sz="1600" dirty="0" smtClean="0"/>
              <a:t>).</a:t>
            </a:r>
          </a:p>
          <a:p>
            <a:r>
              <a:rPr lang="es-AR" sz="1600" b="1" dirty="0" smtClean="0"/>
              <a:t>AMENAZAS: </a:t>
            </a:r>
            <a:r>
              <a:rPr lang="es-ES" sz="1600" dirty="0"/>
              <a:t>La recolección de huevos para vender como alimento humano fue intenso en la mitad del siglo XX y hasta comienzos de los años 80, con miles de huevos tomados anualmente. </a:t>
            </a:r>
            <a:br>
              <a:rPr lang="es-ES" sz="1600" dirty="0"/>
            </a:br>
            <a:r>
              <a:rPr lang="es-ES" sz="1600" dirty="0"/>
              <a:t>Además las actividades mineras, los bajos niveles de agua debido a su uso por parte de las personas o por causas naturales climatológicas, la erosión de los lugares que usan para nidificar y la perturbación humana también afectan a la productividad. </a:t>
            </a:r>
            <a:br>
              <a:rPr lang="es-ES" sz="1600" dirty="0"/>
            </a:br>
            <a:endParaRPr lang="es-ES" sz="1600" b="1" dirty="0" smtClean="0"/>
          </a:p>
        </p:txBody>
      </p:sp>
      <p:sp>
        <p:nvSpPr>
          <p:cNvPr id="7" name="6 CuadroTexto"/>
          <p:cNvSpPr txBox="1"/>
          <p:nvPr/>
        </p:nvSpPr>
        <p:spPr>
          <a:xfrm>
            <a:off x="2843808" y="4509120"/>
            <a:ext cx="5616624" cy="1815882"/>
          </a:xfrm>
          <a:prstGeom prst="rect">
            <a:avLst/>
          </a:prstGeom>
          <a:noFill/>
        </p:spPr>
        <p:txBody>
          <a:bodyPr wrap="square" rtlCol="0">
            <a:spAutoFit/>
          </a:bodyPr>
          <a:lstStyle/>
          <a:p>
            <a:r>
              <a:rPr lang="es-ES" sz="1600" dirty="0"/>
              <a:t>F</a:t>
            </a:r>
            <a:r>
              <a:rPr lang="es-ES" sz="1600" dirty="0" smtClean="0"/>
              <a:t>oca </a:t>
            </a:r>
            <a:r>
              <a:rPr lang="es-ES" sz="1600" dirty="0"/>
              <a:t>de Casco (</a:t>
            </a:r>
            <a:r>
              <a:rPr lang="es-ES" sz="1600" i="1" dirty="0"/>
              <a:t>Cystophora cristata</a:t>
            </a:r>
            <a:r>
              <a:rPr lang="es-ES" sz="1600" dirty="0" smtClean="0"/>
              <a:t>).</a:t>
            </a:r>
          </a:p>
          <a:p>
            <a:r>
              <a:rPr lang="es-AR" sz="1600" b="1" dirty="0" smtClean="0"/>
              <a:t>AMENAZAS: </a:t>
            </a:r>
            <a:r>
              <a:rPr lang="es-ES" sz="1600" dirty="0"/>
              <a:t>Las causas del importante descenso en el noreste Atlántico son desconocidas. Sin embargo, la preocupación por el alarmante descenso ha hecho que se prohíba su caza en los últimos años, aunque parece ser que se le caza. Además Noruega la ha incluido en su Lista Roja como vulnerable. </a:t>
            </a:r>
          </a:p>
        </p:txBody>
      </p:sp>
      <p:pic>
        <p:nvPicPr>
          <p:cNvPr id="2052" name="Picture 4" descr="http://www.animalesextincion.es/images/noticias/2803090150_foca_casco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82337"/>
            <a:ext cx="2382719" cy="19709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aribbeanflamingo.org/wp-content/uploads/2012/05/Flamenco-Andino-Andean-Flaming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165" y="1772816"/>
            <a:ext cx="2640635" cy="176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684035"/>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sndAc>
          <p:stSnd>
            <p:snd r:embed="rId2" name="Bruno Mars -When I was your man (lyrics).mp3"/>
          </p:stSnd>
        </p:sndAc>
      </p:transition>
    </mc:Choice>
    <mc:Fallback xmlns="">
      <p:transition spd="slow" advClick="0" advTm="6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 fill="hold"/>
                                        <p:tgtEl>
                                          <p:spTgt spid="6"/>
                                        </p:tgtEl>
                                        <p:attrNameLst>
                                          <p:attrName>ppt_w</p:attrName>
                                        </p:attrNameLst>
                                      </p:cBhvr>
                                      <p:tavLst>
                                        <p:tav tm="0">
                                          <p:val>
                                            <p:fltVal val="0"/>
                                          </p:val>
                                        </p:tav>
                                        <p:tav tm="100000">
                                          <p:val>
                                            <p:strVal val="#ppt_w"/>
                                          </p:val>
                                        </p:tav>
                                      </p:tavLst>
                                    </p:anim>
                                    <p:anim calcmode="lin" valueType="num">
                                      <p:cBhvr>
                                        <p:cTn id="15" dur="10" fill="hold"/>
                                        <p:tgtEl>
                                          <p:spTgt spid="6"/>
                                        </p:tgtEl>
                                        <p:attrNameLst>
                                          <p:attrName>ppt_h</p:attrName>
                                        </p:attrNameLst>
                                      </p:cBhvr>
                                      <p:tavLst>
                                        <p:tav tm="0">
                                          <p:val>
                                            <p:fltVal val="0"/>
                                          </p:val>
                                        </p:tav>
                                        <p:tav tm="100000">
                                          <p:val>
                                            <p:strVal val="#ppt_h"/>
                                          </p:val>
                                        </p:tav>
                                      </p:tavLst>
                                    </p:anim>
                                    <p:anim calcmode="lin" valueType="num">
                                      <p:cBhvr>
                                        <p:cTn id="16" dur="10" fill="hold"/>
                                        <p:tgtEl>
                                          <p:spTgt spid="6"/>
                                        </p:tgtEl>
                                        <p:attrNameLst>
                                          <p:attrName>style.rotation</p:attrName>
                                        </p:attrNameLst>
                                      </p:cBhvr>
                                      <p:tavLst>
                                        <p:tav tm="0">
                                          <p:val>
                                            <p:fltVal val="90"/>
                                          </p:val>
                                        </p:tav>
                                        <p:tav tm="100000">
                                          <p:val>
                                            <p:fltVal val="0"/>
                                          </p:val>
                                        </p:tav>
                                      </p:tavLst>
                                    </p:anim>
                                    <p:animEffect transition="in" filter="fade">
                                      <p:cBhvr>
                                        <p:cTn id="17" dur="10"/>
                                        <p:tgtEl>
                                          <p:spTgt spid="6"/>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
                                        <p:tgtEl>
                                          <p:spTgt spid="2054"/>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 fill="hold"/>
                                        <p:tgtEl>
                                          <p:spTgt spid="7"/>
                                        </p:tgtEl>
                                        <p:attrNameLst>
                                          <p:attrName>ppt_w</p:attrName>
                                        </p:attrNameLst>
                                      </p:cBhvr>
                                      <p:tavLst>
                                        <p:tav tm="0">
                                          <p:val>
                                            <p:fltVal val="0"/>
                                          </p:val>
                                        </p:tav>
                                        <p:tav tm="100000">
                                          <p:val>
                                            <p:strVal val="#ppt_w"/>
                                          </p:val>
                                        </p:tav>
                                      </p:tavLst>
                                    </p:anim>
                                    <p:anim calcmode="lin" valueType="num">
                                      <p:cBhvr>
                                        <p:cTn id="26" dur="10" fill="hold"/>
                                        <p:tgtEl>
                                          <p:spTgt spid="7"/>
                                        </p:tgtEl>
                                        <p:attrNameLst>
                                          <p:attrName>ppt_h</p:attrName>
                                        </p:attrNameLst>
                                      </p:cBhvr>
                                      <p:tavLst>
                                        <p:tav tm="0">
                                          <p:val>
                                            <p:fltVal val="0"/>
                                          </p:val>
                                        </p:tav>
                                        <p:tav tm="100000">
                                          <p:val>
                                            <p:strVal val="#ppt_h"/>
                                          </p:val>
                                        </p:tav>
                                      </p:tavLst>
                                    </p:anim>
                                    <p:anim calcmode="lin" valueType="num">
                                      <p:cBhvr>
                                        <p:cTn id="27" dur="10" fill="hold"/>
                                        <p:tgtEl>
                                          <p:spTgt spid="7"/>
                                        </p:tgtEl>
                                        <p:attrNameLst>
                                          <p:attrName>style.rotation</p:attrName>
                                        </p:attrNameLst>
                                      </p:cBhvr>
                                      <p:tavLst>
                                        <p:tav tm="0">
                                          <p:val>
                                            <p:fltVal val="90"/>
                                          </p:val>
                                        </p:tav>
                                        <p:tav tm="100000">
                                          <p:val>
                                            <p:fltVal val="0"/>
                                          </p:val>
                                        </p:tav>
                                      </p:tavLst>
                                    </p:anim>
                                    <p:animEffect transition="in" filter="fade">
                                      <p:cBhvr>
                                        <p:cTn id="28" dur="10"/>
                                        <p:tgtEl>
                                          <p:spTgt spid="7"/>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1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sp>
        <p:nvSpPr>
          <p:cNvPr id="5" name="4 CuadroTexto"/>
          <p:cNvSpPr txBox="1"/>
          <p:nvPr/>
        </p:nvSpPr>
        <p:spPr>
          <a:xfrm>
            <a:off x="3203848" y="1951672"/>
            <a:ext cx="5256584" cy="1477328"/>
          </a:xfrm>
          <a:prstGeom prst="rect">
            <a:avLst/>
          </a:prstGeom>
          <a:noFill/>
        </p:spPr>
        <p:txBody>
          <a:bodyPr wrap="square" rtlCol="0">
            <a:spAutoFit/>
          </a:bodyPr>
          <a:lstStyle/>
          <a:p>
            <a:r>
              <a:rPr lang="es-ES" dirty="0"/>
              <a:t>O</a:t>
            </a:r>
            <a:r>
              <a:rPr lang="es-ES" dirty="0" smtClean="0"/>
              <a:t>ncilla </a:t>
            </a:r>
            <a:r>
              <a:rPr lang="es-ES" dirty="0"/>
              <a:t>(</a:t>
            </a:r>
            <a:r>
              <a:rPr lang="es-ES" i="1" dirty="0"/>
              <a:t>Leopardus tigrinus</a:t>
            </a:r>
            <a:r>
              <a:rPr lang="es-ES" dirty="0" smtClean="0"/>
              <a:t>).</a:t>
            </a:r>
          </a:p>
          <a:p>
            <a:r>
              <a:rPr lang="es-AR" b="1" dirty="0" smtClean="0"/>
              <a:t>AMENAZAS: </a:t>
            </a:r>
            <a:r>
              <a:rPr lang="es-ES" dirty="0" smtClean="0"/>
              <a:t>Caza, pérdida de hábitat, mascota ilegal, cambio en las poblaciones nativas, hibridación, competencia con el ocelote.</a:t>
            </a:r>
            <a:endParaRPr lang="es-ES" b="1" dirty="0"/>
          </a:p>
        </p:txBody>
      </p:sp>
      <p:pic>
        <p:nvPicPr>
          <p:cNvPr id="3074" name="Picture 2" descr="http://www.animalesextincion.es/images/noticias/1505141003_Leopardus_tigrinus_Geigy_2009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898248"/>
            <a:ext cx="2839026" cy="1890792"/>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275856" y="4293096"/>
            <a:ext cx="5688632" cy="2862322"/>
          </a:xfrm>
          <a:prstGeom prst="rect">
            <a:avLst/>
          </a:prstGeom>
          <a:noFill/>
        </p:spPr>
        <p:txBody>
          <a:bodyPr wrap="square" rtlCol="0">
            <a:spAutoFit/>
          </a:bodyPr>
          <a:lstStyle/>
          <a:p>
            <a:r>
              <a:rPr lang="es-ES" dirty="0" smtClean="0"/>
              <a:t>Pingüino </a:t>
            </a:r>
            <a:r>
              <a:rPr lang="es-ES" dirty="0"/>
              <a:t>de penacho anaranjado (</a:t>
            </a:r>
            <a:r>
              <a:rPr lang="es-ES" i="1" dirty="0"/>
              <a:t>Eudyptes chrysolophus</a:t>
            </a:r>
            <a:r>
              <a:rPr lang="es-ES" dirty="0" smtClean="0"/>
              <a:t>).</a:t>
            </a:r>
          </a:p>
          <a:p>
            <a:r>
              <a:rPr lang="es-AR" b="1" dirty="0" smtClean="0"/>
              <a:t>AMENAZAS: </a:t>
            </a:r>
            <a:r>
              <a:rPr lang="es-ES" dirty="0"/>
              <a:t>Los depredadores </a:t>
            </a:r>
            <a:r>
              <a:rPr lang="es-ES" dirty="0" smtClean="0"/>
              <a:t>introducidos, </a:t>
            </a:r>
            <a:r>
              <a:rPr lang="es-ES" dirty="0"/>
              <a:t>l</a:t>
            </a:r>
            <a:r>
              <a:rPr lang="es-ES" dirty="0" smtClean="0"/>
              <a:t>a </a:t>
            </a:r>
            <a:r>
              <a:rPr lang="es-ES" dirty="0"/>
              <a:t>pesca excesiva, </a:t>
            </a:r>
            <a:r>
              <a:rPr lang="es-ES" dirty="0" smtClean="0"/>
              <a:t>los </a:t>
            </a:r>
            <a:r>
              <a:rPr lang="es-ES" dirty="0"/>
              <a:t>derrames de petróleo y la contaminación por otras vías provocan la contaminación por </a:t>
            </a:r>
            <a:r>
              <a:rPr lang="es-ES" dirty="0" smtClean="0"/>
              <a:t>hidrocarburos, </a:t>
            </a:r>
            <a:r>
              <a:rPr lang="es-ES" dirty="0"/>
              <a:t>e</a:t>
            </a:r>
            <a:r>
              <a:rPr lang="es-ES" dirty="0" smtClean="0"/>
              <a:t>l </a:t>
            </a:r>
            <a:r>
              <a:rPr lang="es-ES" dirty="0"/>
              <a:t>incremento del turismo en ciertas </a:t>
            </a:r>
            <a:r>
              <a:rPr lang="es-ES" dirty="0" smtClean="0"/>
              <a:t>islas, el </a:t>
            </a:r>
            <a:r>
              <a:rPr lang="es-ES" dirty="0"/>
              <a:t>calentamiento debido al cambio </a:t>
            </a:r>
            <a:r>
              <a:rPr lang="es-ES" dirty="0" smtClean="0"/>
              <a:t>climático.</a:t>
            </a:r>
            <a:r>
              <a:rPr lang="es-ES" dirty="0"/>
              <a:t/>
            </a:r>
            <a:br>
              <a:rPr lang="es-ES" dirty="0"/>
            </a:br>
            <a:r>
              <a:rPr lang="es-ES" dirty="0"/>
              <a:t/>
            </a:r>
            <a:br>
              <a:rPr lang="es-ES" dirty="0"/>
            </a:br>
            <a:endParaRPr lang="es-ES" b="1" dirty="0"/>
          </a:p>
        </p:txBody>
      </p:sp>
      <p:pic>
        <p:nvPicPr>
          <p:cNvPr id="3076" name="Picture 4" descr="http://www.animalesextincion.es/images/noticias/0902091254_pinguino_penacho_anaranjado_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4437112"/>
            <a:ext cx="291103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444224"/>
      </p:ext>
    </p:extLst>
  </p:cSld>
  <p:clrMapOvr>
    <a:masterClrMapping/>
  </p:clrMapOvr>
  <mc:AlternateContent xmlns:mc="http://schemas.openxmlformats.org/markup-compatibility/2006" xmlns:p14="http://schemas.microsoft.com/office/powerpoint/2010/main">
    <mc:Choice Requires="p14">
      <p:transition spd="slow" p14:dur="4000" advClick="0" advTm="35000">
        <p14:vortex dir="r"/>
        <p:sndAc>
          <p:stSnd>
            <p:snd r:embed="rId2" name="Bruno Mars -When I was your man (lyrics).mp3"/>
          </p:stSnd>
        </p:sndAc>
      </p:transition>
    </mc:Choice>
    <mc:Fallback xmlns="">
      <p:transition spd="slow" advClick="0" advTm="35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 fill="hold"/>
                                        <p:tgtEl>
                                          <p:spTgt spid="5"/>
                                        </p:tgtEl>
                                        <p:attrNameLst>
                                          <p:attrName>ppt_w</p:attrName>
                                        </p:attrNameLst>
                                      </p:cBhvr>
                                      <p:tavLst>
                                        <p:tav tm="0">
                                          <p:val>
                                            <p:fltVal val="0"/>
                                          </p:val>
                                        </p:tav>
                                        <p:tav tm="100000">
                                          <p:val>
                                            <p:strVal val="#ppt_w"/>
                                          </p:val>
                                        </p:tav>
                                      </p:tavLst>
                                    </p:anim>
                                    <p:anim calcmode="lin" valueType="num">
                                      <p:cBhvr>
                                        <p:cTn id="15" dur="10" fill="hold"/>
                                        <p:tgtEl>
                                          <p:spTgt spid="5"/>
                                        </p:tgtEl>
                                        <p:attrNameLst>
                                          <p:attrName>ppt_h</p:attrName>
                                        </p:attrNameLst>
                                      </p:cBhvr>
                                      <p:tavLst>
                                        <p:tav tm="0">
                                          <p:val>
                                            <p:fltVal val="0"/>
                                          </p:val>
                                        </p:tav>
                                        <p:tav tm="100000">
                                          <p:val>
                                            <p:strVal val="#ppt_h"/>
                                          </p:val>
                                        </p:tav>
                                      </p:tavLst>
                                    </p:anim>
                                    <p:anim calcmode="lin" valueType="num">
                                      <p:cBhvr>
                                        <p:cTn id="16" dur="10" fill="hold"/>
                                        <p:tgtEl>
                                          <p:spTgt spid="5"/>
                                        </p:tgtEl>
                                        <p:attrNameLst>
                                          <p:attrName>style.rotation</p:attrName>
                                        </p:attrNameLst>
                                      </p:cBhvr>
                                      <p:tavLst>
                                        <p:tav tm="0">
                                          <p:val>
                                            <p:fltVal val="90"/>
                                          </p:val>
                                        </p:tav>
                                        <p:tav tm="100000">
                                          <p:val>
                                            <p:fltVal val="0"/>
                                          </p:val>
                                        </p:tav>
                                      </p:tavLst>
                                    </p:anim>
                                    <p:animEffect transition="in" filter="fade">
                                      <p:cBhvr>
                                        <p:cTn id="17" dur="10"/>
                                        <p:tgtEl>
                                          <p:spTgt spid="5"/>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
                                        <p:tgtEl>
                                          <p:spTgt spid="3074"/>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 fill="hold"/>
                                        <p:tgtEl>
                                          <p:spTgt spid="6"/>
                                        </p:tgtEl>
                                        <p:attrNameLst>
                                          <p:attrName>ppt_w</p:attrName>
                                        </p:attrNameLst>
                                      </p:cBhvr>
                                      <p:tavLst>
                                        <p:tav tm="0">
                                          <p:val>
                                            <p:fltVal val="0"/>
                                          </p:val>
                                        </p:tav>
                                        <p:tav tm="100000">
                                          <p:val>
                                            <p:strVal val="#ppt_w"/>
                                          </p:val>
                                        </p:tav>
                                      </p:tavLst>
                                    </p:anim>
                                    <p:anim calcmode="lin" valueType="num">
                                      <p:cBhvr>
                                        <p:cTn id="26" dur="10" fill="hold"/>
                                        <p:tgtEl>
                                          <p:spTgt spid="6"/>
                                        </p:tgtEl>
                                        <p:attrNameLst>
                                          <p:attrName>ppt_h</p:attrName>
                                        </p:attrNameLst>
                                      </p:cBhvr>
                                      <p:tavLst>
                                        <p:tav tm="0">
                                          <p:val>
                                            <p:fltVal val="0"/>
                                          </p:val>
                                        </p:tav>
                                        <p:tav tm="100000">
                                          <p:val>
                                            <p:strVal val="#ppt_h"/>
                                          </p:val>
                                        </p:tav>
                                      </p:tavLst>
                                    </p:anim>
                                    <p:anim calcmode="lin" valueType="num">
                                      <p:cBhvr>
                                        <p:cTn id="27" dur="10" fill="hold"/>
                                        <p:tgtEl>
                                          <p:spTgt spid="6"/>
                                        </p:tgtEl>
                                        <p:attrNameLst>
                                          <p:attrName>style.rotation</p:attrName>
                                        </p:attrNameLst>
                                      </p:cBhvr>
                                      <p:tavLst>
                                        <p:tav tm="0">
                                          <p:val>
                                            <p:fltVal val="90"/>
                                          </p:val>
                                        </p:tav>
                                        <p:tav tm="100000">
                                          <p:val>
                                            <p:fltVal val="0"/>
                                          </p:val>
                                        </p:tav>
                                      </p:tavLst>
                                    </p:anim>
                                    <p:animEffect transition="in" filter="fade">
                                      <p:cBhvr>
                                        <p:cTn id="28" dur="10"/>
                                        <p:tgtEl>
                                          <p:spTgt spid="6"/>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sp>
        <p:nvSpPr>
          <p:cNvPr id="5" name="4 CuadroTexto"/>
          <p:cNvSpPr txBox="1"/>
          <p:nvPr/>
        </p:nvSpPr>
        <p:spPr>
          <a:xfrm>
            <a:off x="3131840" y="1772816"/>
            <a:ext cx="5904656" cy="2446824"/>
          </a:xfrm>
          <a:prstGeom prst="rect">
            <a:avLst/>
          </a:prstGeom>
          <a:noFill/>
        </p:spPr>
        <p:txBody>
          <a:bodyPr wrap="square" rtlCol="0">
            <a:spAutoFit/>
          </a:bodyPr>
          <a:lstStyle/>
          <a:p>
            <a:r>
              <a:rPr lang="pt-BR" sz="1700" dirty="0" smtClean="0"/>
              <a:t>Oso de anteojos (</a:t>
            </a:r>
            <a:r>
              <a:rPr lang="pt-BR" sz="1700" i="1" dirty="0" smtClean="0"/>
              <a:t>tremarctos ornatus</a:t>
            </a:r>
            <a:r>
              <a:rPr lang="pt-BR" sz="1700" dirty="0" smtClean="0"/>
              <a:t>).</a:t>
            </a:r>
          </a:p>
          <a:p>
            <a:r>
              <a:rPr lang="pt-BR" sz="1700" b="1" dirty="0" smtClean="0"/>
              <a:t>AMENAZAS: </a:t>
            </a:r>
            <a:r>
              <a:rPr lang="es-ES" sz="1700" dirty="0"/>
              <a:t>L</a:t>
            </a:r>
            <a:r>
              <a:rPr lang="es-ES" sz="1700" dirty="0" smtClean="0"/>
              <a:t>a </a:t>
            </a:r>
            <a:r>
              <a:rPr lang="es-ES" sz="1700" dirty="0"/>
              <a:t>pérdida de </a:t>
            </a:r>
            <a:r>
              <a:rPr lang="es-ES" sz="1700" dirty="0" smtClean="0"/>
              <a:t>hábitat, </a:t>
            </a:r>
            <a:r>
              <a:rPr lang="es-ES" sz="1700" dirty="0"/>
              <a:t>los incendios forestales y la tala de bosques para </a:t>
            </a:r>
            <a:r>
              <a:rPr lang="es-ES" sz="1700" dirty="0" smtClean="0"/>
              <a:t>madera, </a:t>
            </a:r>
            <a:r>
              <a:rPr lang="es-ES" sz="1700" dirty="0"/>
              <a:t>e</a:t>
            </a:r>
            <a:r>
              <a:rPr lang="es-ES" sz="1700" dirty="0" smtClean="0"/>
              <a:t>l </a:t>
            </a:r>
            <a:r>
              <a:rPr lang="es-ES" sz="1700" dirty="0"/>
              <a:t>crecimiento de las poblaciones humanas y el desarrollo de los </a:t>
            </a:r>
            <a:r>
              <a:rPr lang="es-ES" sz="1700" dirty="0" smtClean="0"/>
              <a:t>planes, </a:t>
            </a:r>
            <a:r>
              <a:rPr lang="es-ES" sz="1700" dirty="0"/>
              <a:t>el desarrollo de las </a:t>
            </a:r>
            <a:r>
              <a:rPr lang="es-ES" sz="1700" dirty="0" smtClean="0"/>
              <a:t>infraestructura, también </a:t>
            </a:r>
            <a:r>
              <a:rPr lang="es-ES" sz="1700" dirty="0"/>
              <a:t>muere debido a los pesticidas que son vertidos en los campos de </a:t>
            </a:r>
            <a:r>
              <a:rPr lang="es-ES" sz="1700" dirty="0" smtClean="0"/>
              <a:t>cultivo, </a:t>
            </a:r>
            <a:r>
              <a:rPr lang="es-ES" sz="1700" dirty="0"/>
              <a:t>el incremento de la minería y la explotación </a:t>
            </a:r>
            <a:r>
              <a:rPr lang="es-ES" sz="1700" dirty="0" smtClean="0"/>
              <a:t>petrolera, etc.</a:t>
            </a:r>
            <a:endParaRPr lang="es-ES" sz="1700" b="1" dirty="0"/>
          </a:p>
        </p:txBody>
      </p:sp>
      <p:pic>
        <p:nvPicPr>
          <p:cNvPr id="1028" name="Picture 4" descr="http://www.animalesextincion.es/images/noticias/0605090148_pecari_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658" y="4470547"/>
            <a:ext cx="2742166" cy="20547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nimalesextincion.es/images/noticias/1311080353_oso%20anteoj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44824"/>
            <a:ext cx="2736304" cy="203927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3131840" y="4366552"/>
            <a:ext cx="5616624" cy="2446824"/>
          </a:xfrm>
          <a:prstGeom prst="rect">
            <a:avLst/>
          </a:prstGeom>
          <a:noFill/>
        </p:spPr>
        <p:txBody>
          <a:bodyPr wrap="square" rtlCol="0">
            <a:spAutoFit/>
          </a:bodyPr>
          <a:lstStyle/>
          <a:p>
            <a:r>
              <a:rPr lang="es-ES" sz="1700" dirty="0" smtClean="0"/>
              <a:t>Chancho </a:t>
            </a:r>
            <a:r>
              <a:rPr lang="es-ES" sz="1700" dirty="0"/>
              <a:t>quimilero (</a:t>
            </a:r>
            <a:r>
              <a:rPr lang="es-ES" sz="1700" i="1" dirty="0"/>
              <a:t>Catagonus wagneri</a:t>
            </a:r>
            <a:r>
              <a:rPr lang="es-ES" sz="1700" dirty="0" smtClean="0"/>
              <a:t>).</a:t>
            </a:r>
          </a:p>
          <a:p>
            <a:r>
              <a:rPr lang="es-AR" sz="1700" b="1" dirty="0" smtClean="0"/>
              <a:t>AMENAZAS: </a:t>
            </a:r>
            <a:r>
              <a:rPr lang="es-AR" sz="1700" dirty="0" smtClean="0"/>
              <a:t>C</a:t>
            </a:r>
            <a:r>
              <a:rPr lang="es-ES" sz="1700" dirty="0" smtClean="0"/>
              <a:t>aza: para </a:t>
            </a:r>
            <a:r>
              <a:rPr lang="es-ES" sz="1700" dirty="0"/>
              <a:t>comerciar con su piel o para comérselos</a:t>
            </a:r>
            <a:r>
              <a:rPr lang="es-ES" sz="1700" dirty="0" smtClean="0"/>
              <a:t>.</a:t>
            </a:r>
          </a:p>
          <a:p>
            <a:r>
              <a:rPr lang="es-ES" sz="1700" dirty="0" smtClean="0"/>
              <a:t>Destrucción de su hábitat: </a:t>
            </a:r>
            <a:r>
              <a:rPr lang="es-ES" sz="1700" dirty="0"/>
              <a:t>uno de los mayores </a:t>
            </a:r>
            <a:r>
              <a:rPr lang="es-ES" sz="1700" dirty="0" smtClean="0"/>
              <a:t>condicionantes </a:t>
            </a:r>
            <a:r>
              <a:rPr lang="es-ES" sz="1700" dirty="0"/>
              <a:t>para la supervivencia de </a:t>
            </a:r>
            <a:r>
              <a:rPr lang="es-ES" sz="1700" dirty="0" smtClean="0"/>
              <a:t>estos.</a:t>
            </a:r>
          </a:p>
          <a:p>
            <a:r>
              <a:rPr lang="es-ES" sz="1700" dirty="0" smtClean="0"/>
              <a:t>Depredación y enfermedades: sin </a:t>
            </a:r>
            <a:r>
              <a:rPr lang="es-ES" sz="1700" dirty="0"/>
              <a:t>relación con el hombre, estas amenazas también contribuyen aunque en menor medida, al declive de los </a:t>
            </a:r>
            <a:r>
              <a:rPr lang="es-ES" sz="1700" dirty="0" smtClean="0"/>
              <a:t>pecaríes.</a:t>
            </a:r>
            <a:endParaRPr lang="es-ES" sz="1700" b="1" dirty="0"/>
          </a:p>
        </p:txBody>
      </p:sp>
    </p:spTree>
    <p:extLst>
      <p:ext uri="{BB962C8B-B14F-4D97-AF65-F5344CB8AC3E}">
        <p14:creationId xmlns:p14="http://schemas.microsoft.com/office/powerpoint/2010/main" val="1744659793"/>
      </p:ext>
    </p:extLst>
  </p:cSld>
  <p:clrMapOvr>
    <a:masterClrMapping/>
  </p:clrMapOvr>
  <mc:AlternateContent xmlns:mc="http://schemas.openxmlformats.org/markup-compatibility/2006" xmlns:p14="http://schemas.microsoft.com/office/powerpoint/2010/main">
    <mc:Choice Requires="p14">
      <p:transition spd="slow" p14:dur="4000" advClick="0" advTm="40000">
        <p14:vortex dir="r"/>
        <p:sndAc>
          <p:stSnd>
            <p:snd r:embed="rId2" name="Bruno Mars -When I was your man (lyrics).mp3"/>
          </p:stSnd>
        </p:sndAc>
      </p:transition>
    </mc:Choice>
    <mc:Fallback xmlns="">
      <p:transition spd="slow" advClick="0" advTm="40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 fill="hold"/>
                                        <p:tgtEl>
                                          <p:spTgt spid="5"/>
                                        </p:tgtEl>
                                        <p:attrNameLst>
                                          <p:attrName>ppt_w</p:attrName>
                                        </p:attrNameLst>
                                      </p:cBhvr>
                                      <p:tavLst>
                                        <p:tav tm="0">
                                          <p:val>
                                            <p:fltVal val="0"/>
                                          </p:val>
                                        </p:tav>
                                        <p:tav tm="100000">
                                          <p:val>
                                            <p:strVal val="#ppt_w"/>
                                          </p:val>
                                        </p:tav>
                                      </p:tavLst>
                                    </p:anim>
                                    <p:anim calcmode="lin" valueType="num">
                                      <p:cBhvr>
                                        <p:cTn id="15" dur="10" fill="hold"/>
                                        <p:tgtEl>
                                          <p:spTgt spid="5"/>
                                        </p:tgtEl>
                                        <p:attrNameLst>
                                          <p:attrName>ppt_h</p:attrName>
                                        </p:attrNameLst>
                                      </p:cBhvr>
                                      <p:tavLst>
                                        <p:tav tm="0">
                                          <p:val>
                                            <p:fltVal val="0"/>
                                          </p:val>
                                        </p:tav>
                                        <p:tav tm="100000">
                                          <p:val>
                                            <p:strVal val="#ppt_h"/>
                                          </p:val>
                                        </p:tav>
                                      </p:tavLst>
                                    </p:anim>
                                    <p:anim calcmode="lin" valueType="num">
                                      <p:cBhvr>
                                        <p:cTn id="16" dur="10" fill="hold"/>
                                        <p:tgtEl>
                                          <p:spTgt spid="5"/>
                                        </p:tgtEl>
                                        <p:attrNameLst>
                                          <p:attrName>style.rotation</p:attrName>
                                        </p:attrNameLst>
                                      </p:cBhvr>
                                      <p:tavLst>
                                        <p:tav tm="0">
                                          <p:val>
                                            <p:fltVal val="90"/>
                                          </p:val>
                                        </p:tav>
                                        <p:tav tm="100000">
                                          <p:val>
                                            <p:fltVal val="0"/>
                                          </p:val>
                                        </p:tav>
                                      </p:tavLst>
                                    </p:anim>
                                    <p:animEffect transition="in" filter="fade">
                                      <p:cBhvr>
                                        <p:cTn id="17" dur="10"/>
                                        <p:tgtEl>
                                          <p:spTgt spid="5"/>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
                                        <p:tgtEl>
                                          <p:spTgt spid="1030"/>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 fill="hold"/>
                                        <p:tgtEl>
                                          <p:spTgt spid="7"/>
                                        </p:tgtEl>
                                        <p:attrNameLst>
                                          <p:attrName>ppt_w</p:attrName>
                                        </p:attrNameLst>
                                      </p:cBhvr>
                                      <p:tavLst>
                                        <p:tav tm="0">
                                          <p:val>
                                            <p:fltVal val="0"/>
                                          </p:val>
                                        </p:tav>
                                        <p:tav tm="100000">
                                          <p:val>
                                            <p:strVal val="#ppt_w"/>
                                          </p:val>
                                        </p:tav>
                                      </p:tavLst>
                                    </p:anim>
                                    <p:anim calcmode="lin" valueType="num">
                                      <p:cBhvr>
                                        <p:cTn id="26" dur="10" fill="hold"/>
                                        <p:tgtEl>
                                          <p:spTgt spid="7"/>
                                        </p:tgtEl>
                                        <p:attrNameLst>
                                          <p:attrName>ppt_h</p:attrName>
                                        </p:attrNameLst>
                                      </p:cBhvr>
                                      <p:tavLst>
                                        <p:tav tm="0">
                                          <p:val>
                                            <p:fltVal val="0"/>
                                          </p:val>
                                        </p:tav>
                                        <p:tav tm="100000">
                                          <p:val>
                                            <p:strVal val="#ppt_h"/>
                                          </p:val>
                                        </p:tav>
                                      </p:tavLst>
                                    </p:anim>
                                    <p:anim calcmode="lin" valueType="num">
                                      <p:cBhvr>
                                        <p:cTn id="27" dur="10" fill="hold"/>
                                        <p:tgtEl>
                                          <p:spTgt spid="7"/>
                                        </p:tgtEl>
                                        <p:attrNameLst>
                                          <p:attrName>style.rotation</p:attrName>
                                        </p:attrNameLst>
                                      </p:cBhvr>
                                      <p:tavLst>
                                        <p:tav tm="0">
                                          <p:val>
                                            <p:fltVal val="90"/>
                                          </p:val>
                                        </p:tav>
                                        <p:tav tm="100000">
                                          <p:val>
                                            <p:fltVal val="0"/>
                                          </p:val>
                                        </p:tav>
                                      </p:tavLst>
                                    </p:anim>
                                    <p:animEffect transition="in" filter="fade">
                                      <p:cBhvr>
                                        <p:cTn id="28" dur="10"/>
                                        <p:tgtEl>
                                          <p:spTgt spid="7"/>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1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pic>
        <p:nvPicPr>
          <p:cNvPr id="2050" name="Picture 2" descr="http://www.animalesextincion.es/images/0912140445_sand_tiger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518" y="1978466"/>
            <a:ext cx="2995346" cy="195459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563888" y="1916832"/>
            <a:ext cx="5328592" cy="1754326"/>
          </a:xfrm>
          <a:prstGeom prst="rect">
            <a:avLst/>
          </a:prstGeom>
          <a:noFill/>
        </p:spPr>
        <p:txBody>
          <a:bodyPr wrap="square" rtlCol="0">
            <a:spAutoFit/>
          </a:bodyPr>
          <a:lstStyle/>
          <a:p>
            <a:r>
              <a:rPr lang="es-ES" dirty="0" smtClean="0"/>
              <a:t>Tiburón </a:t>
            </a:r>
            <a:r>
              <a:rPr lang="es-ES" dirty="0"/>
              <a:t>toro o tiburón bacota (</a:t>
            </a:r>
            <a:r>
              <a:rPr lang="es-ES" i="1" dirty="0"/>
              <a:t>Carcharias taurus</a:t>
            </a:r>
            <a:r>
              <a:rPr lang="es-ES" dirty="0" smtClean="0"/>
              <a:t>).</a:t>
            </a:r>
          </a:p>
          <a:p>
            <a:r>
              <a:rPr lang="es-AR" b="1" dirty="0" smtClean="0"/>
              <a:t>AMENAZAS: </a:t>
            </a:r>
            <a:r>
              <a:rPr lang="es-ES" dirty="0" smtClean="0"/>
              <a:t>Caza, alimento, redes pesca, presas, protección a los bañistas, turismo, </a:t>
            </a:r>
            <a:r>
              <a:rPr lang="es-ES" dirty="0"/>
              <a:t>tienen uno de los ciclos reproductivos más lentos de entre los </a:t>
            </a:r>
            <a:r>
              <a:rPr lang="es-ES" dirty="0" smtClean="0"/>
              <a:t>elasmobranquios.</a:t>
            </a:r>
            <a:endParaRPr lang="es-ES" b="1" dirty="0"/>
          </a:p>
        </p:txBody>
      </p:sp>
      <p:sp>
        <p:nvSpPr>
          <p:cNvPr id="7" name="6 CuadroTexto"/>
          <p:cNvSpPr txBox="1"/>
          <p:nvPr/>
        </p:nvSpPr>
        <p:spPr>
          <a:xfrm>
            <a:off x="3707904" y="4293096"/>
            <a:ext cx="4896544" cy="2585323"/>
          </a:xfrm>
          <a:prstGeom prst="rect">
            <a:avLst/>
          </a:prstGeom>
          <a:noFill/>
        </p:spPr>
        <p:txBody>
          <a:bodyPr wrap="square" rtlCol="0">
            <a:spAutoFit/>
          </a:bodyPr>
          <a:lstStyle/>
          <a:p>
            <a:r>
              <a:rPr lang="es-ES" dirty="0"/>
              <a:t>Nutria gigante (</a:t>
            </a:r>
            <a:r>
              <a:rPr lang="es-ES" i="1" dirty="0"/>
              <a:t>Pteronura brasiliensis</a:t>
            </a:r>
            <a:r>
              <a:rPr lang="es-ES" dirty="0" smtClean="0"/>
              <a:t>).</a:t>
            </a:r>
          </a:p>
          <a:p>
            <a:r>
              <a:rPr lang="es-AR" b="1" dirty="0" smtClean="0"/>
              <a:t>AMENAZAS: </a:t>
            </a:r>
            <a:r>
              <a:rPr lang="es-AR" dirty="0" smtClean="0"/>
              <a:t>C</a:t>
            </a:r>
            <a:r>
              <a:rPr lang="es-ES" dirty="0" smtClean="0"/>
              <a:t>aza </a:t>
            </a:r>
            <a:r>
              <a:rPr lang="es-ES" dirty="0"/>
              <a:t>indiscriminada y sin ningún miramiento por su </a:t>
            </a:r>
            <a:r>
              <a:rPr lang="es-ES" dirty="0" smtClean="0"/>
              <a:t>piel, </a:t>
            </a:r>
            <a:r>
              <a:rPr lang="es-ES" dirty="0"/>
              <a:t>la tala y la </a:t>
            </a:r>
            <a:r>
              <a:rPr lang="es-ES" dirty="0" smtClean="0"/>
              <a:t>minería, </a:t>
            </a:r>
            <a:r>
              <a:rPr lang="es-ES" dirty="0"/>
              <a:t>disminución de la </a:t>
            </a:r>
            <a:r>
              <a:rPr lang="es-ES" dirty="0" smtClean="0"/>
              <a:t>población, </a:t>
            </a:r>
            <a:r>
              <a:rPr lang="es-ES" dirty="0"/>
              <a:t>l</a:t>
            </a:r>
            <a:r>
              <a:rPr lang="es-ES" dirty="0" smtClean="0"/>
              <a:t>a </a:t>
            </a:r>
            <a:r>
              <a:rPr lang="es-ES" dirty="0"/>
              <a:t>destrucción de los bosques, e</a:t>
            </a:r>
            <a:r>
              <a:rPr lang="es-ES" dirty="0" smtClean="0"/>
              <a:t>n </a:t>
            </a:r>
            <a:r>
              <a:rPr lang="es-ES" dirty="0"/>
              <a:t>las zonas de minería de oro, los peces están contaminados del mercurio usado para separar el oro de la roca.</a:t>
            </a:r>
          </a:p>
          <a:p>
            <a:endParaRPr lang="es-ES" dirty="0"/>
          </a:p>
        </p:txBody>
      </p:sp>
      <p:pic>
        <p:nvPicPr>
          <p:cNvPr id="2052" name="Picture 4" descr="http://www.animalesextincion.es/images/noticias/1911081214_nutria_gigante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4365104"/>
            <a:ext cx="302433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46707"/>
      </p:ext>
    </p:extLst>
  </p:cSld>
  <p:clrMapOvr>
    <a:masterClrMapping/>
  </p:clrMapOvr>
  <mc:AlternateContent xmlns:mc="http://schemas.openxmlformats.org/markup-compatibility/2006" xmlns:p14="http://schemas.microsoft.com/office/powerpoint/2010/main">
    <mc:Choice Requires="p14">
      <p:transition spd="slow" p14:dur="4000" advClick="0" advTm="35000">
        <p14:vortex dir="r"/>
        <p:sndAc>
          <p:stSnd>
            <p:snd r:embed="rId2" name="Bruno Mars -When I was your man (lyrics).mp3"/>
          </p:stSnd>
        </p:sndAc>
      </p:transition>
    </mc:Choice>
    <mc:Fallback xmlns="">
      <p:transition spd="slow" advClick="0" advTm="35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 fill="hold"/>
                                        <p:tgtEl>
                                          <p:spTgt spid="6"/>
                                        </p:tgtEl>
                                        <p:attrNameLst>
                                          <p:attrName>ppt_w</p:attrName>
                                        </p:attrNameLst>
                                      </p:cBhvr>
                                      <p:tavLst>
                                        <p:tav tm="0">
                                          <p:val>
                                            <p:fltVal val="0"/>
                                          </p:val>
                                        </p:tav>
                                        <p:tav tm="100000">
                                          <p:val>
                                            <p:strVal val="#ppt_w"/>
                                          </p:val>
                                        </p:tav>
                                      </p:tavLst>
                                    </p:anim>
                                    <p:anim calcmode="lin" valueType="num">
                                      <p:cBhvr>
                                        <p:cTn id="15" dur="10" fill="hold"/>
                                        <p:tgtEl>
                                          <p:spTgt spid="6"/>
                                        </p:tgtEl>
                                        <p:attrNameLst>
                                          <p:attrName>ppt_h</p:attrName>
                                        </p:attrNameLst>
                                      </p:cBhvr>
                                      <p:tavLst>
                                        <p:tav tm="0">
                                          <p:val>
                                            <p:fltVal val="0"/>
                                          </p:val>
                                        </p:tav>
                                        <p:tav tm="100000">
                                          <p:val>
                                            <p:strVal val="#ppt_h"/>
                                          </p:val>
                                        </p:tav>
                                      </p:tavLst>
                                    </p:anim>
                                    <p:anim calcmode="lin" valueType="num">
                                      <p:cBhvr>
                                        <p:cTn id="16" dur="10" fill="hold"/>
                                        <p:tgtEl>
                                          <p:spTgt spid="6"/>
                                        </p:tgtEl>
                                        <p:attrNameLst>
                                          <p:attrName>style.rotation</p:attrName>
                                        </p:attrNameLst>
                                      </p:cBhvr>
                                      <p:tavLst>
                                        <p:tav tm="0">
                                          <p:val>
                                            <p:fltVal val="90"/>
                                          </p:val>
                                        </p:tav>
                                        <p:tav tm="100000">
                                          <p:val>
                                            <p:fltVal val="0"/>
                                          </p:val>
                                        </p:tav>
                                      </p:tavLst>
                                    </p:anim>
                                    <p:animEffect transition="in" filter="fade">
                                      <p:cBhvr>
                                        <p:cTn id="17" dur="10"/>
                                        <p:tgtEl>
                                          <p:spTgt spid="6"/>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
                                        <p:tgtEl>
                                          <p:spTgt spid="2050"/>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 fill="hold"/>
                                        <p:tgtEl>
                                          <p:spTgt spid="7"/>
                                        </p:tgtEl>
                                        <p:attrNameLst>
                                          <p:attrName>ppt_w</p:attrName>
                                        </p:attrNameLst>
                                      </p:cBhvr>
                                      <p:tavLst>
                                        <p:tav tm="0">
                                          <p:val>
                                            <p:fltVal val="0"/>
                                          </p:val>
                                        </p:tav>
                                        <p:tav tm="100000">
                                          <p:val>
                                            <p:strVal val="#ppt_w"/>
                                          </p:val>
                                        </p:tav>
                                      </p:tavLst>
                                    </p:anim>
                                    <p:anim calcmode="lin" valueType="num">
                                      <p:cBhvr>
                                        <p:cTn id="26" dur="10" fill="hold"/>
                                        <p:tgtEl>
                                          <p:spTgt spid="7"/>
                                        </p:tgtEl>
                                        <p:attrNameLst>
                                          <p:attrName>ppt_h</p:attrName>
                                        </p:attrNameLst>
                                      </p:cBhvr>
                                      <p:tavLst>
                                        <p:tav tm="0">
                                          <p:val>
                                            <p:fltVal val="0"/>
                                          </p:val>
                                        </p:tav>
                                        <p:tav tm="100000">
                                          <p:val>
                                            <p:strVal val="#ppt_h"/>
                                          </p:val>
                                        </p:tav>
                                      </p:tavLst>
                                    </p:anim>
                                    <p:anim calcmode="lin" valueType="num">
                                      <p:cBhvr>
                                        <p:cTn id="27" dur="10" fill="hold"/>
                                        <p:tgtEl>
                                          <p:spTgt spid="7"/>
                                        </p:tgtEl>
                                        <p:attrNameLst>
                                          <p:attrName>style.rotation</p:attrName>
                                        </p:attrNameLst>
                                      </p:cBhvr>
                                      <p:tavLst>
                                        <p:tav tm="0">
                                          <p:val>
                                            <p:fltVal val="90"/>
                                          </p:val>
                                        </p:tav>
                                        <p:tav tm="100000">
                                          <p:val>
                                            <p:fltVal val="0"/>
                                          </p:val>
                                        </p:tav>
                                      </p:tavLst>
                                    </p:anim>
                                    <p:animEffect transition="in" filter="fade">
                                      <p:cBhvr>
                                        <p:cTn id="28" dur="10"/>
                                        <p:tgtEl>
                                          <p:spTgt spid="7"/>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1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Animales en peligro de extinción de Argentina</a:t>
            </a:r>
            <a:endParaRPr lang="es-ES" dirty="0"/>
          </a:p>
        </p:txBody>
      </p:sp>
      <p:sp>
        <p:nvSpPr>
          <p:cNvPr id="5" name="4 CuadroTexto"/>
          <p:cNvSpPr txBox="1"/>
          <p:nvPr/>
        </p:nvSpPr>
        <p:spPr>
          <a:xfrm>
            <a:off x="3851920" y="1844824"/>
            <a:ext cx="4752528" cy="2585323"/>
          </a:xfrm>
          <a:prstGeom prst="rect">
            <a:avLst/>
          </a:prstGeom>
          <a:noFill/>
        </p:spPr>
        <p:txBody>
          <a:bodyPr wrap="square" rtlCol="0">
            <a:spAutoFit/>
          </a:bodyPr>
          <a:lstStyle/>
          <a:p>
            <a:r>
              <a:rPr lang="es-ES" sz="1750" dirty="0"/>
              <a:t>Tapir (</a:t>
            </a:r>
            <a:r>
              <a:rPr lang="es-ES" sz="1750" i="1" dirty="0"/>
              <a:t>Tapirus</a:t>
            </a:r>
            <a:r>
              <a:rPr lang="es-ES" sz="1750" dirty="0"/>
              <a:t> sp</a:t>
            </a:r>
            <a:r>
              <a:rPr lang="es-ES" sz="1750" dirty="0" smtClean="0"/>
              <a:t>.)</a:t>
            </a:r>
          </a:p>
          <a:p>
            <a:r>
              <a:rPr lang="es-AR" sz="1750" b="1" dirty="0" smtClean="0"/>
              <a:t>AMENAZAS: </a:t>
            </a:r>
            <a:r>
              <a:rPr lang="es-ES" sz="1750" dirty="0"/>
              <a:t>L</a:t>
            </a:r>
            <a:r>
              <a:rPr lang="es-ES" sz="1750" dirty="0" smtClean="0"/>
              <a:t>a </a:t>
            </a:r>
            <a:r>
              <a:rPr lang="es-ES" sz="1750" dirty="0"/>
              <a:t>destrucción del hábitat, y en menor grado por la </a:t>
            </a:r>
            <a:r>
              <a:rPr lang="es-ES" sz="1750" dirty="0" smtClean="0"/>
              <a:t>caza, </a:t>
            </a:r>
            <a:r>
              <a:rPr lang="es-ES" sz="1750" dirty="0"/>
              <a:t>baja tasa de </a:t>
            </a:r>
            <a:r>
              <a:rPr lang="es-ES" sz="1750" dirty="0" smtClean="0"/>
              <a:t>reproducción, la construcción de una carretera a través de la reserva de la biosfera maya en Guatemala es probable que se convierta en un problema importante.</a:t>
            </a:r>
            <a:endParaRPr lang="es-ES" sz="1750" b="1" dirty="0" smtClean="0"/>
          </a:p>
          <a:p>
            <a:endParaRPr lang="es-ES" dirty="0"/>
          </a:p>
        </p:txBody>
      </p:sp>
      <p:pic>
        <p:nvPicPr>
          <p:cNvPr id="3076" name="Picture 4" descr="http://www.animalesextincion.es/images/noticias/1201090342_armadillo_gigante_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383105"/>
            <a:ext cx="2856318" cy="21422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nimalesextincion.es/images/noticias/0909080108_tapiruspinchaq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916832"/>
            <a:ext cx="2852862" cy="2139647"/>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851920" y="4300061"/>
            <a:ext cx="5472608" cy="2585323"/>
          </a:xfrm>
          <a:prstGeom prst="rect">
            <a:avLst/>
          </a:prstGeom>
          <a:noFill/>
        </p:spPr>
        <p:txBody>
          <a:bodyPr wrap="square" rtlCol="0">
            <a:spAutoFit/>
          </a:bodyPr>
          <a:lstStyle/>
          <a:p>
            <a:r>
              <a:rPr lang="es-ES" dirty="0"/>
              <a:t>Armadillo gigante o tatu carreta (</a:t>
            </a:r>
            <a:r>
              <a:rPr lang="es-ES" i="1" dirty="0"/>
              <a:t>Priodontes maximus</a:t>
            </a:r>
            <a:r>
              <a:rPr lang="es-ES" dirty="0"/>
              <a:t>).</a:t>
            </a:r>
          </a:p>
          <a:p>
            <a:r>
              <a:rPr lang="es-AR" b="1" dirty="0"/>
              <a:t>AMENAZAS: </a:t>
            </a:r>
            <a:r>
              <a:rPr lang="es-ES" dirty="0"/>
              <a:t> Es muy escaso, tiene baja capacidad reproductiva y hábitos alimenticios muy especializados, la pérdida de hábitat, la caza, la captura ilegal, </a:t>
            </a:r>
            <a:r>
              <a:rPr lang="es-ES" dirty="0" smtClean="0"/>
              <a:t>con </a:t>
            </a:r>
            <a:r>
              <a:rPr lang="es-ES" dirty="0"/>
              <a:t>las caparazones de estos armadillos se construían cajas de resonancia de algunos instrumentos musicales.</a:t>
            </a:r>
            <a:endParaRPr lang="es-ES" b="1" dirty="0"/>
          </a:p>
          <a:p>
            <a:endParaRPr lang="es-ES" dirty="0"/>
          </a:p>
        </p:txBody>
      </p:sp>
    </p:spTree>
    <p:extLst>
      <p:ext uri="{BB962C8B-B14F-4D97-AF65-F5344CB8AC3E}">
        <p14:creationId xmlns:p14="http://schemas.microsoft.com/office/powerpoint/2010/main" val="339655714"/>
      </p:ext>
    </p:extLst>
  </p:cSld>
  <p:clrMapOvr>
    <a:masterClrMapping/>
  </p:clrMapOvr>
  <mc:AlternateContent xmlns:mc="http://schemas.openxmlformats.org/markup-compatibility/2006" xmlns:p14="http://schemas.microsoft.com/office/powerpoint/2010/main">
    <mc:Choice Requires="p14">
      <p:transition spd="slow" p14:dur="4000" advClick="0" advTm="36000">
        <p14:vortex dir="r"/>
        <p:sndAc>
          <p:stSnd>
            <p:snd r:embed="rId2" name="Bruno Mars -When I was your man (lyrics).mp3"/>
          </p:stSnd>
        </p:sndAc>
      </p:transition>
    </mc:Choice>
    <mc:Fallback xmlns="">
      <p:transition spd="slow" advClick="0" advTm="36000">
        <p:fade/>
        <p:sndAc>
          <p:stSnd>
            <p:snd r:embed="rId5" name="Bruno Mars -When I was your man (lyrics).mp3"/>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par>
                          <p:cTn id="11" fill="hold">
                            <p:stCondLst>
                              <p:cond delay="1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 fill="hold"/>
                                        <p:tgtEl>
                                          <p:spTgt spid="5"/>
                                        </p:tgtEl>
                                        <p:attrNameLst>
                                          <p:attrName>ppt_w</p:attrName>
                                        </p:attrNameLst>
                                      </p:cBhvr>
                                      <p:tavLst>
                                        <p:tav tm="0">
                                          <p:val>
                                            <p:fltVal val="0"/>
                                          </p:val>
                                        </p:tav>
                                        <p:tav tm="100000">
                                          <p:val>
                                            <p:strVal val="#ppt_w"/>
                                          </p:val>
                                        </p:tav>
                                      </p:tavLst>
                                    </p:anim>
                                    <p:anim calcmode="lin" valueType="num">
                                      <p:cBhvr>
                                        <p:cTn id="15" dur="10" fill="hold"/>
                                        <p:tgtEl>
                                          <p:spTgt spid="5"/>
                                        </p:tgtEl>
                                        <p:attrNameLst>
                                          <p:attrName>ppt_h</p:attrName>
                                        </p:attrNameLst>
                                      </p:cBhvr>
                                      <p:tavLst>
                                        <p:tav tm="0">
                                          <p:val>
                                            <p:fltVal val="0"/>
                                          </p:val>
                                        </p:tav>
                                        <p:tav tm="100000">
                                          <p:val>
                                            <p:strVal val="#ppt_h"/>
                                          </p:val>
                                        </p:tav>
                                      </p:tavLst>
                                    </p:anim>
                                    <p:anim calcmode="lin" valueType="num">
                                      <p:cBhvr>
                                        <p:cTn id="16" dur="10" fill="hold"/>
                                        <p:tgtEl>
                                          <p:spTgt spid="5"/>
                                        </p:tgtEl>
                                        <p:attrNameLst>
                                          <p:attrName>style.rotation</p:attrName>
                                        </p:attrNameLst>
                                      </p:cBhvr>
                                      <p:tavLst>
                                        <p:tav tm="0">
                                          <p:val>
                                            <p:fltVal val="90"/>
                                          </p:val>
                                        </p:tav>
                                        <p:tav tm="100000">
                                          <p:val>
                                            <p:fltVal val="0"/>
                                          </p:val>
                                        </p:tav>
                                      </p:tavLst>
                                    </p:anim>
                                    <p:animEffect transition="in" filter="fade">
                                      <p:cBhvr>
                                        <p:cTn id="17" dur="10"/>
                                        <p:tgtEl>
                                          <p:spTgt spid="5"/>
                                        </p:tgtEl>
                                      </p:cBhvr>
                                    </p:animEffect>
                                  </p:childTnLst>
                                </p:cTn>
                              </p:par>
                            </p:childTnLst>
                          </p:cTn>
                        </p:par>
                        <p:par>
                          <p:cTn id="18" fill="hold">
                            <p:stCondLst>
                              <p:cond delay="20"/>
                            </p:stCondLst>
                            <p:childTnLst>
                              <p:par>
                                <p:cTn id="19" presetID="10" presetClass="entr" presetSubtype="0" fill="hold" nodeType="after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fade">
                                      <p:cBhvr>
                                        <p:cTn id="21" dur="10"/>
                                        <p:tgtEl>
                                          <p:spTgt spid="3078"/>
                                        </p:tgtEl>
                                      </p:cBhvr>
                                    </p:animEffect>
                                  </p:childTnLst>
                                </p:cTn>
                              </p:par>
                            </p:childTnLst>
                          </p:cTn>
                        </p:par>
                        <p:par>
                          <p:cTn id="22" fill="hold">
                            <p:stCondLst>
                              <p:cond delay="30"/>
                            </p:stCondLst>
                            <p:childTnLst>
                              <p:par>
                                <p:cTn id="23" presetID="31"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 fill="hold"/>
                                        <p:tgtEl>
                                          <p:spTgt spid="3"/>
                                        </p:tgtEl>
                                        <p:attrNameLst>
                                          <p:attrName>ppt_w</p:attrName>
                                        </p:attrNameLst>
                                      </p:cBhvr>
                                      <p:tavLst>
                                        <p:tav tm="0">
                                          <p:val>
                                            <p:fltVal val="0"/>
                                          </p:val>
                                        </p:tav>
                                        <p:tav tm="100000">
                                          <p:val>
                                            <p:strVal val="#ppt_w"/>
                                          </p:val>
                                        </p:tav>
                                      </p:tavLst>
                                    </p:anim>
                                    <p:anim calcmode="lin" valueType="num">
                                      <p:cBhvr>
                                        <p:cTn id="26" dur="10" fill="hold"/>
                                        <p:tgtEl>
                                          <p:spTgt spid="3"/>
                                        </p:tgtEl>
                                        <p:attrNameLst>
                                          <p:attrName>ppt_h</p:attrName>
                                        </p:attrNameLst>
                                      </p:cBhvr>
                                      <p:tavLst>
                                        <p:tav tm="0">
                                          <p:val>
                                            <p:fltVal val="0"/>
                                          </p:val>
                                        </p:tav>
                                        <p:tav tm="100000">
                                          <p:val>
                                            <p:strVal val="#ppt_h"/>
                                          </p:val>
                                        </p:tav>
                                      </p:tavLst>
                                    </p:anim>
                                    <p:anim calcmode="lin" valueType="num">
                                      <p:cBhvr>
                                        <p:cTn id="27" dur="10" fill="hold"/>
                                        <p:tgtEl>
                                          <p:spTgt spid="3"/>
                                        </p:tgtEl>
                                        <p:attrNameLst>
                                          <p:attrName>style.rotation</p:attrName>
                                        </p:attrNameLst>
                                      </p:cBhvr>
                                      <p:tavLst>
                                        <p:tav tm="0">
                                          <p:val>
                                            <p:fltVal val="90"/>
                                          </p:val>
                                        </p:tav>
                                        <p:tav tm="100000">
                                          <p:val>
                                            <p:fltVal val="0"/>
                                          </p:val>
                                        </p:tav>
                                      </p:tavLst>
                                    </p:anim>
                                    <p:animEffect transition="in" filter="fade">
                                      <p:cBhvr>
                                        <p:cTn id="28" dur="10"/>
                                        <p:tgtEl>
                                          <p:spTgt spid="3"/>
                                        </p:tgtEl>
                                      </p:cBhvr>
                                    </p:animEffect>
                                  </p:childTnLst>
                                </p:cTn>
                              </p:par>
                            </p:childTnLst>
                          </p:cTn>
                        </p:par>
                        <p:par>
                          <p:cTn id="29" fill="hold">
                            <p:stCondLst>
                              <p:cond delay="40"/>
                            </p:stCondLst>
                            <p:childTnLst>
                              <p:par>
                                <p:cTn id="30" presetID="10" presetClass="entr" presetSubtype="0" fill="hold" nodeType="after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Personalizado 17">
      <a:dk1>
        <a:sysClr val="windowText" lastClr="000000"/>
      </a:dk1>
      <a:lt1>
        <a:srgbClr val="292E9A"/>
      </a:lt1>
      <a:dk2>
        <a:srgbClr val="A2A5E6"/>
      </a:dk2>
      <a:lt2>
        <a:srgbClr val="2000E2"/>
      </a:lt2>
      <a:accent1>
        <a:srgbClr val="FFFFFF"/>
      </a:accent1>
      <a:accent2>
        <a:srgbClr val="945091"/>
      </a:accent2>
      <a:accent3>
        <a:srgbClr val="7CDFF3"/>
      </a:accent3>
      <a:accent4>
        <a:srgbClr val="92D050"/>
      </a:accent4>
      <a:accent5>
        <a:srgbClr val="9BCFD5"/>
      </a:accent5>
      <a:accent6>
        <a:srgbClr val="99A5AE"/>
      </a:accent6>
      <a:hlink>
        <a:srgbClr val="30CDEC"/>
      </a:hlink>
      <a:folHlink>
        <a:srgbClr val="00B0F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317</TotalTime>
  <Words>825</Words>
  <Application>Microsoft Office PowerPoint</Application>
  <PresentationFormat>Presentación en pantalla (4:3)</PresentationFormat>
  <Paragraphs>79</Paragraphs>
  <Slides>15</Slides>
  <Notes>0</Notes>
  <HiddenSlides>0</HiddenSlides>
  <MMClips>1</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Brío</vt:lpstr>
      <vt:lpstr>Animales en peligro  de extinción </vt:lpstr>
      <vt:lpstr>Animales en peligro de extinción del mundo</vt:lpstr>
      <vt:lpstr>Animales en peligro de extinción del mundo</vt:lpstr>
      <vt:lpstr>Animales en peligro de extinción del mundo</vt:lpstr>
      <vt:lpstr>Animales en peligro de extinción de Argentina</vt:lpstr>
      <vt:lpstr>Animales en peligro de extinción de Argentina</vt:lpstr>
      <vt:lpstr>Animales en peligro de extinción de Argentina</vt:lpstr>
      <vt:lpstr>Animales en peligro de extinción de Argentina</vt:lpstr>
      <vt:lpstr>Animales en peligro de extinción de Argentina</vt:lpstr>
      <vt:lpstr>Animales en peligro de extinción de Argentina</vt:lpstr>
      <vt:lpstr>Animales en peligro de extinción de Argentina</vt:lpstr>
      <vt:lpstr>Posibles soluciones</vt:lpstr>
      <vt:lpstr>Posibles soluciones</vt:lpstr>
      <vt:lpstr>Posibles soluciones</vt:lpstr>
      <vt:lpstr>Catalina Stuppa y Guadalupe Bersano Trofino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Animales en peligro  de extinción</dc:title>
  <dc:creator>pc16</dc:creator>
  <cp:lastModifiedBy>pc17</cp:lastModifiedBy>
  <cp:revision>39</cp:revision>
  <dcterms:created xsi:type="dcterms:W3CDTF">2015-07-31T13:12:26Z</dcterms:created>
  <dcterms:modified xsi:type="dcterms:W3CDTF">2015-11-06T13:13:13Z</dcterms:modified>
</cp:coreProperties>
</file>