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68" r:id="rId4"/>
    <p:sldId id="269" r:id="rId5"/>
    <p:sldId id="270" r:id="rId6"/>
    <p:sldId id="271" r:id="rId7"/>
    <p:sldId id="272" r:id="rId8"/>
    <p:sldId id="273" r:id="rId9"/>
    <p:sldId id="274" r:id="rId10"/>
    <p:sldId id="275" r:id="rId11"/>
    <p:sldId id="276" r:id="rId12"/>
    <p:sldId id="266" r:id="rId13"/>
    <p:sldId id="258" r:id="rId14"/>
    <p:sldId id="259" r:id="rId15"/>
    <p:sldId id="260" r:id="rId16"/>
    <p:sldId id="261" r:id="rId17"/>
    <p:sldId id="262" r:id="rId18"/>
    <p:sldId id="263" r:id="rId19"/>
    <p:sldId id="264" r:id="rId20"/>
    <p:sldId id="265" r:id="rId21"/>
    <p:sldId id="267"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33"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460BA-68AE-40FF-AB81-A2B2AFBCD0A4}" type="datetimeFigureOut">
              <a:rPr lang="es-ES" smtClean="0"/>
              <a:t>06/11/2015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58769-6138-45B7-BE11-129F892BD14A}" type="slidenum">
              <a:rPr lang="es-ES" smtClean="0"/>
              <a:t>‹Nº›</a:t>
            </a:fld>
            <a:endParaRPr lang="es-ES"/>
          </a:p>
        </p:txBody>
      </p:sp>
    </p:spTree>
    <p:extLst>
      <p:ext uri="{BB962C8B-B14F-4D97-AF65-F5344CB8AC3E}">
        <p14:creationId xmlns:p14="http://schemas.microsoft.com/office/powerpoint/2010/main" val="27933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D58769-6138-45B7-BE11-129F892BD14A}" type="slidenum">
              <a:rPr lang="es-ES" smtClean="0"/>
              <a:t>15</a:t>
            </a:fld>
            <a:endParaRPr lang="es-ES"/>
          </a:p>
        </p:txBody>
      </p:sp>
    </p:spTree>
    <p:extLst>
      <p:ext uri="{BB962C8B-B14F-4D97-AF65-F5344CB8AC3E}">
        <p14:creationId xmlns:p14="http://schemas.microsoft.com/office/powerpoint/2010/main" val="314586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8C854A35-B8B9-46F5-B992-BB4D9853B4D9}" type="datetimeFigureOut">
              <a:rPr lang="es-ES" smtClean="0"/>
              <a:t>06/11/2015</a:t>
            </a:fld>
            <a:endParaRPr lang="es-ES"/>
          </a:p>
        </p:txBody>
      </p:sp>
      <p:sp>
        <p:nvSpPr>
          <p:cNvPr id="19" name="Footer Placeholder 18"/>
          <p:cNvSpPr>
            <a:spLocks noGrp="1"/>
          </p:cNvSpPr>
          <p:nvPr>
            <p:ph type="ftr" sz="quarter" idx="11"/>
          </p:nvPr>
        </p:nvSpPr>
        <p:spPr/>
        <p:txBody>
          <a:bodyPr/>
          <a:lstStyle/>
          <a:p>
            <a:endParaRPr lang="es-ES"/>
          </a:p>
        </p:txBody>
      </p:sp>
      <p:sp>
        <p:nvSpPr>
          <p:cNvPr id="27" name="Slide Number Placeholder 26"/>
          <p:cNvSpPr>
            <a:spLocks noGrp="1"/>
          </p:cNvSpPr>
          <p:nvPr>
            <p:ph type="sldNum" sz="quarter" idx="12"/>
          </p:nvPr>
        </p:nvSpPr>
        <p:spPr/>
        <p:txBody>
          <a:bodyPr/>
          <a:lstStyle/>
          <a:p>
            <a:fld id="{CB257C3D-E810-48A3-B521-1D074D747840}"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8C854A35-B8B9-46F5-B992-BB4D9853B4D9}" type="datetimeFigureOut">
              <a:rPr lang="es-ES" smtClean="0"/>
              <a:t>06/11/2015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257C3D-E810-48A3-B521-1D074D74784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8C854A35-B8B9-46F5-B992-BB4D9853B4D9}" type="datetimeFigureOut">
              <a:rPr lang="es-ES" smtClean="0"/>
              <a:t>06/11/2015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257C3D-E810-48A3-B521-1D074D74784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8C854A35-B8B9-46F5-B992-BB4D9853B4D9}" type="datetimeFigureOut">
              <a:rPr lang="es-ES" smtClean="0"/>
              <a:t>06/11/2015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257C3D-E810-48A3-B521-1D074D74784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8C854A35-B8B9-46F5-B992-BB4D9853B4D9}" type="datetimeFigureOut">
              <a:rPr lang="es-ES" smtClean="0"/>
              <a:t>06/11/2015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B257C3D-E810-48A3-B521-1D074D747840}"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8C854A35-B8B9-46F5-B992-BB4D9853B4D9}" type="datetimeFigureOut">
              <a:rPr lang="es-ES" smtClean="0"/>
              <a:t>06/11/2015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257C3D-E810-48A3-B521-1D074D74784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8C854A35-B8B9-46F5-B992-BB4D9853B4D9}" type="datetimeFigureOut">
              <a:rPr lang="es-ES" smtClean="0"/>
              <a:t>06/11/2015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B257C3D-E810-48A3-B521-1D074D74784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8C854A35-B8B9-46F5-B992-BB4D9853B4D9}" type="datetimeFigureOut">
              <a:rPr lang="es-ES" smtClean="0"/>
              <a:t>06/11/2015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B257C3D-E810-48A3-B521-1D074D74784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54A35-B8B9-46F5-B992-BB4D9853B4D9}" type="datetimeFigureOut">
              <a:rPr lang="es-ES" smtClean="0"/>
              <a:t>06/11/2015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B257C3D-E810-48A3-B521-1D074D74784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8C854A35-B8B9-46F5-B992-BB4D9853B4D9}" type="datetimeFigureOut">
              <a:rPr lang="es-ES" smtClean="0"/>
              <a:t>06/11/2015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B257C3D-E810-48A3-B521-1D074D74784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8C854A35-B8B9-46F5-B992-BB4D9853B4D9}" type="datetimeFigureOut">
              <a:rPr lang="es-ES" smtClean="0"/>
              <a:t>06/11/2015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077200" y="6356350"/>
            <a:ext cx="609600" cy="365125"/>
          </a:xfrm>
        </p:spPr>
        <p:txBody>
          <a:bodyPr/>
          <a:lstStyle/>
          <a:p>
            <a:fld id="{CB257C3D-E810-48A3-B521-1D074D747840}" type="slidenum">
              <a:rPr lang="es-ES" smtClean="0"/>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854A35-B8B9-46F5-B992-BB4D9853B4D9}" type="datetimeFigureOut">
              <a:rPr lang="es-ES" smtClean="0"/>
              <a:t>06/11/2015</a:t>
            </a:fld>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B257C3D-E810-48A3-B521-1D074D747840}" type="slidenum">
              <a:rPr lang="es-ES" smtClean="0"/>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AR" dirty="0" smtClean="0"/>
              <a:t>ANIMALES EN PELIGROS DE EXTINCION</a:t>
            </a:r>
            <a:endParaRPr lang="es-ES" dirty="0"/>
          </a:p>
        </p:txBody>
      </p:sp>
      <p:sp>
        <p:nvSpPr>
          <p:cNvPr id="3" name="2 Subtítulo"/>
          <p:cNvSpPr>
            <a:spLocks noGrp="1"/>
          </p:cNvSpPr>
          <p:nvPr>
            <p:ph type="subTitle" idx="1"/>
          </p:nvPr>
        </p:nvSpPr>
        <p:spPr/>
        <p:txBody>
          <a:bodyPr/>
          <a:lstStyle/>
          <a:p>
            <a:r>
              <a:rPr lang="es-AR" dirty="0" smtClean="0"/>
              <a:t>ARGENTINA</a:t>
            </a:r>
            <a:endParaRPr lang="es-ES" dirty="0"/>
          </a:p>
        </p:txBody>
      </p:sp>
      <p:pic>
        <p:nvPicPr>
          <p:cNvPr id="4" name="tsunami.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576" y="5733256"/>
            <a:ext cx="609600" cy="609600"/>
          </a:xfrm>
          <a:prstGeom prst="rect">
            <a:avLst/>
          </a:prstGeom>
        </p:spPr>
      </p:pic>
    </p:spTree>
    <p:extLst>
      <p:ext uri="{BB962C8B-B14F-4D97-AF65-F5344CB8AC3E}">
        <p14:creationId xmlns:p14="http://schemas.microsoft.com/office/powerpoint/2010/main" val="3693904874"/>
      </p:ext>
    </p:extLst>
  </p:cSld>
  <p:clrMapOvr>
    <a:masterClrMapping/>
  </p:clrMapOvr>
  <mc:AlternateContent xmlns:mc="http://schemas.openxmlformats.org/markup-compatibility/2006">
    <mc:Choice xmlns:p14="http://schemas.microsoft.com/office/powerpoint/2010/main" Requires="p14">
      <p:transition spd="slow" p14:dur="3000" advClick="0">
        <p14:shred/>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par>
                          <p:cTn id="25" fill="hold">
                            <p:stCondLst>
                              <p:cond delay="0"/>
                            </p:stCondLst>
                            <p:childTnLst>
                              <p:par>
                                <p:cTn id="26" presetID="1" presetClass="mediacall" presetSubtype="0" fill="hold" nodeType="afterEffect">
                                  <p:stCondLst>
                                    <p:cond delay="0"/>
                                  </p:stCondLst>
                                  <p:childTnLst>
                                    <p:cmd type="call" cmd="playFrom(0.0)">
                                      <p:cBhvr>
                                        <p:cTn id="27"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Atun</a:t>
            </a:r>
            <a:r>
              <a:rPr lang="es-ES" dirty="0"/>
              <a:t> rojo (</a:t>
            </a:r>
            <a:r>
              <a:rPr lang="es-ES" dirty="0" err="1"/>
              <a:t>Thunnus</a:t>
            </a:r>
            <a:r>
              <a:rPr lang="es-ES" dirty="0"/>
              <a:t> </a:t>
            </a:r>
            <a:r>
              <a:rPr lang="es-ES" dirty="0" err="1"/>
              <a:t>thynnus</a:t>
            </a:r>
            <a:r>
              <a:rPr lang="es-ES" dirty="0"/>
              <a: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3625" y="2567781"/>
            <a:ext cx="44767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276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80">
                                          <p:stCondLst>
                                            <p:cond delay="0"/>
                                          </p:stCondLst>
                                        </p:cTn>
                                        <p:tgtEl>
                                          <p:spTgt spid="1026"/>
                                        </p:tgtEl>
                                      </p:cBhvr>
                                    </p:animEffect>
                                    <p:anim calcmode="lin" valueType="num">
                                      <p:cBhvr>
                                        <p:cTn id="1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0" dur="26">
                                          <p:stCondLst>
                                            <p:cond delay="650"/>
                                          </p:stCondLst>
                                        </p:cTn>
                                        <p:tgtEl>
                                          <p:spTgt spid="1026"/>
                                        </p:tgtEl>
                                      </p:cBhvr>
                                      <p:to x="100000" y="60000"/>
                                    </p:animScale>
                                    <p:animScale>
                                      <p:cBhvr>
                                        <p:cTn id="21" dur="166" decel="50000">
                                          <p:stCondLst>
                                            <p:cond delay="676"/>
                                          </p:stCondLst>
                                        </p:cTn>
                                        <p:tgtEl>
                                          <p:spTgt spid="1026"/>
                                        </p:tgtEl>
                                      </p:cBhvr>
                                      <p:to x="100000" y="100000"/>
                                    </p:animScale>
                                    <p:animScale>
                                      <p:cBhvr>
                                        <p:cTn id="22" dur="26">
                                          <p:stCondLst>
                                            <p:cond delay="1312"/>
                                          </p:stCondLst>
                                        </p:cTn>
                                        <p:tgtEl>
                                          <p:spTgt spid="1026"/>
                                        </p:tgtEl>
                                      </p:cBhvr>
                                      <p:to x="100000" y="80000"/>
                                    </p:animScale>
                                    <p:animScale>
                                      <p:cBhvr>
                                        <p:cTn id="23" dur="166" decel="50000">
                                          <p:stCondLst>
                                            <p:cond delay="1338"/>
                                          </p:stCondLst>
                                        </p:cTn>
                                        <p:tgtEl>
                                          <p:spTgt spid="1026"/>
                                        </p:tgtEl>
                                      </p:cBhvr>
                                      <p:to x="100000" y="100000"/>
                                    </p:animScale>
                                    <p:animScale>
                                      <p:cBhvr>
                                        <p:cTn id="24" dur="26">
                                          <p:stCondLst>
                                            <p:cond delay="1642"/>
                                          </p:stCondLst>
                                        </p:cTn>
                                        <p:tgtEl>
                                          <p:spTgt spid="1026"/>
                                        </p:tgtEl>
                                      </p:cBhvr>
                                      <p:to x="100000" y="90000"/>
                                    </p:animScale>
                                    <p:animScale>
                                      <p:cBhvr>
                                        <p:cTn id="25" dur="166" decel="50000">
                                          <p:stCondLst>
                                            <p:cond delay="1668"/>
                                          </p:stCondLst>
                                        </p:cTn>
                                        <p:tgtEl>
                                          <p:spTgt spid="1026"/>
                                        </p:tgtEl>
                                      </p:cBhvr>
                                      <p:to x="100000" y="100000"/>
                                    </p:animScale>
                                    <p:animScale>
                                      <p:cBhvr>
                                        <p:cTn id="26" dur="26">
                                          <p:stCondLst>
                                            <p:cond delay="1808"/>
                                          </p:stCondLst>
                                        </p:cTn>
                                        <p:tgtEl>
                                          <p:spTgt spid="1026"/>
                                        </p:tgtEl>
                                      </p:cBhvr>
                                      <p:to x="100000" y="95000"/>
                                    </p:animScale>
                                    <p:animScale>
                                      <p:cBhvr>
                                        <p:cTn id="27"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Lagarto Gigante de El Hierro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8875" y="3091656"/>
            <a:ext cx="42862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895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Tapir (</a:t>
            </a:r>
            <a:r>
              <a:rPr lang="es-ES" b="1" i="1" dirty="0" err="1"/>
              <a:t>Tapirus</a:t>
            </a:r>
            <a:r>
              <a:rPr lang="es-ES" b="1" dirty="0"/>
              <a:t> </a:t>
            </a:r>
            <a:r>
              <a:rPr lang="es-ES" b="1" dirty="0" err="1"/>
              <a:t>sp</a:t>
            </a:r>
            <a:r>
              <a:rPr lang="es-ES" b="1" dirty="0"/>
              <a:t>.)</a:t>
            </a:r>
          </a:p>
        </p:txBody>
      </p:sp>
      <p:sp>
        <p:nvSpPr>
          <p:cNvPr id="3" name="2 Marcador de contenido"/>
          <p:cNvSpPr>
            <a:spLocks noGrp="1"/>
          </p:cNvSpPr>
          <p:nvPr>
            <p:ph idx="1"/>
          </p:nvPr>
        </p:nvSpPr>
        <p:spPr/>
        <p:txBody>
          <a:bodyPr>
            <a:normAutofit/>
          </a:bodyPr>
          <a:lstStyle/>
          <a:p>
            <a:r>
              <a:rPr lang="es-ES" sz="1800" dirty="0"/>
              <a:t>Los </a:t>
            </a:r>
            <a:r>
              <a:rPr lang="es-ES" sz="1800" b="1" dirty="0"/>
              <a:t>tapires</a:t>
            </a:r>
            <a:r>
              <a:rPr lang="es-ES" sz="1800" dirty="0"/>
              <a:t> abarcan cuatro especies que pertenecen al género </a:t>
            </a:r>
            <a:r>
              <a:rPr lang="es-ES" sz="1800" i="1" dirty="0" err="1"/>
              <a:t>Tapirus</a:t>
            </a:r>
            <a:r>
              <a:rPr lang="es-ES" sz="1800" dirty="0"/>
              <a:t> </a:t>
            </a:r>
            <a:r>
              <a:rPr lang="es-ES" sz="1800" dirty="0" err="1"/>
              <a:t>sp</a:t>
            </a:r>
            <a:r>
              <a:rPr lang="es-ES" sz="1800" dirty="0"/>
              <a:t>. Son mamíferos más bien grandes ya que pueden medir unos dos metros de largo, y pesar entre 150 y 300 kg. dependiendo de la especie. </a:t>
            </a:r>
            <a:br>
              <a:rPr lang="es-ES" sz="1800" dirty="0"/>
            </a:br>
            <a:r>
              <a:rPr lang="es-ES" sz="1800" dirty="0"/>
              <a:t/>
            </a:r>
            <a:br>
              <a:rPr lang="es-ES" sz="1800" dirty="0"/>
            </a:br>
            <a:r>
              <a:rPr lang="es-ES" sz="1800" dirty="0"/>
              <a:t>Son animales con mucha historia, ya que los primeros representantes de la familia de los tapires datan de hace 55 millones de años, por lo que son bastante primitivos. Sin embargo, en la actualidad este género, tiene a dos en peligro de extinción y a las otras dos catalogadas como vulnerables; ¿tendremos que ser nosotros los que veamos el fin de unos animales que se han adaptado a tantas etapas del planeta tierra?. </a:t>
            </a:r>
          </a:p>
        </p:txBody>
      </p:sp>
      <p:pic>
        <p:nvPicPr>
          <p:cNvPr id="1026" name="Picture 2" descr="http://www.animalesextincion.es/images/noticias/0909080108_TAPIR%20TERREST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581128"/>
            <a:ext cx="3452812" cy="203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67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a:r>
            <a:br>
              <a:rPr lang="es-ES" dirty="0"/>
            </a:br>
            <a:r>
              <a:rPr lang="es-ES" dirty="0"/>
              <a:t>El </a:t>
            </a:r>
            <a:r>
              <a:rPr lang="es-ES" b="1" dirty="0"/>
              <a:t>oso de anteojos (</a:t>
            </a:r>
            <a:r>
              <a:rPr lang="es-ES" b="1" i="1" dirty="0" err="1"/>
              <a:t>Tremarctos</a:t>
            </a:r>
            <a:r>
              <a:rPr lang="es-ES" b="1" i="1" dirty="0"/>
              <a:t> </a:t>
            </a:r>
            <a:r>
              <a:rPr lang="es-ES" b="1" i="1" dirty="0" err="1"/>
              <a:t>ornatus</a:t>
            </a:r>
            <a:r>
              <a:rPr lang="es-ES" b="1" dirty="0"/>
              <a:t>)</a:t>
            </a:r>
            <a:endParaRPr lang="es-ES" dirty="0"/>
          </a:p>
        </p:txBody>
      </p:sp>
      <p:sp>
        <p:nvSpPr>
          <p:cNvPr id="3" name="2 Marcador de contenido"/>
          <p:cNvSpPr>
            <a:spLocks noGrp="1"/>
          </p:cNvSpPr>
          <p:nvPr>
            <p:ph idx="1"/>
          </p:nvPr>
        </p:nvSpPr>
        <p:spPr/>
        <p:txBody>
          <a:bodyPr>
            <a:normAutofit fontScale="62500" lnSpcReduction="20000"/>
          </a:bodyPr>
          <a:lstStyle/>
          <a:p>
            <a:r>
              <a:rPr lang="es-AR" dirty="0" smtClean="0"/>
              <a:t>Habitad:</a:t>
            </a:r>
            <a:r>
              <a:rPr lang="es-ES" dirty="0">
                <a:solidFill>
                  <a:srgbClr val="000000"/>
                </a:solidFill>
                <a:latin typeface="Verdana"/>
              </a:rPr>
              <a:t>E</a:t>
            </a:r>
            <a:r>
              <a:rPr lang="es-ES" dirty="0" smtClean="0">
                <a:solidFill>
                  <a:srgbClr val="000000"/>
                </a:solidFill>
                <a:latin typeface="Verdana"/>
              </a:rPr>
              <a:t>s </a:t>
            </a:r>
            <a:r>
              <a:rPr lang="es-ES" dirty="0">
                <a:solidFill>
                  <a:srgbClr val="000000"/>
                </a:solidFill>
                <a:latin typeface="Verdana"/>
              </a:rPr>
              <a:t>endémico de los </a:t>
            </a:r>
            <a:r>
              <a:rPr lang="es-ES" dirty="0" smtClean="0">
                <a:solidFill>
                  <a:srgbClr val="000000"/>
                </a:solidFill>
                <a:latin typeface="Verdana"/>
              </a:rPr>
              <a:t>Andes</a:t>
            </a:r>
          </a:p>
          <a:p>
            <a:r>
              <a:rPr lang="es-ES" dirty="0" smtClean="0">
                <a:solidFill>
                  <a:srgbClr val="000000"/>
                </a:solidFill>
                <a:latin typeface="Verdana"/>
              </a:rPr>
              <a:t>La </a:t>
            </a:r>
            <a:r>
              <a:rPr lang="es-ES" dirty="0">
                <a:solidFill>
                  <a:srgbClr val="000000"/>
                </a:solidFill>
                <a:latin typeface="Verdana"/>
              </a:rPr>
              <a:t>única especie existente de osos en América del Sur. </a:t>
            </a:r>
            <a:endParaRPr lang="es-ES" dirty="0" smtClean="0">
              <a:solidFill>
                <a:srgbClr val="000000"/>
              </a:solidFill>
              <a:latin typeface="Verdana"/>
            </a:endParaRPr>
          </a:p>
          <a:p>
            <a:endParaRPr lang="es-ES" b="1" dirty="0" smtClean="0">
              <a:solidFill>
                <a:srgbClr val="000000"/>
              </a:solidFill>
              <a:latin typeface="Verdana"/>
            </a:endParaRPr>
          </a:p>
          <a:p>
            <a:r>
              <a:rPr lang="es-ES" b="1" dirty="0" smtClean="0">
                <a:solidFill>
                  <a:srgbClr val="000000"/>
                </a:solidFill>
                <a:latin typeface="Verdana"/>
              </a:rPr>
              <a:t>CARACTERÍSTICAS</a:t>
            </a:r>
            <a:r>
              <a:rPr lang="es-ES" dirty="0">
                <a:solidFill>
                  <a:srgbClr val="000000"/>
                </a:solidFill>
                <a:latin typeface="Verdana"/>
              </a:rPr>
              <a:t> </a:t>
            </a:r>
            <a:r>
              <a:rPr lang="es-ES" dirty="0"/>
              <a:t/>
            </a:r>
            <a:br>
              <a:rPr lang="es-ES" dirty="0"/>
            </a:br>
            <a:r>
              <a:rPr lang="es-ES" dirty="0"/>
              <a:t/>
            </a:r>
            <a:br>
              <a:rPr lang="es-ES" dirty="0"/>
            </a:br>
            <a:r>
              <a:rPr lang="es-ES" dirty="0">
                <a:solidFill>
                  <a:srgbClr val="000000"/>
                </a:solidFill>
                <a:latin typeface="Verdana"/>
              </a:rPr>
              <a:t>El Oso de Anteojos es descendiente del ahora </a:t>
            </a:r>
            <a:r>
              <a:rPr lang="es-ES" dirty="0" smtClean="0">
                <a:solidFill>
                  <a:srgbClr val="000000"/>
                </a:solidFill>
                <a:latin typeface="Verdana"/>
              </a:rPr>
              <a:t>extinto </a:t>
            </a:r>
            <a:r>
              <a:rPr lang="es-ES" i="1" dirty="0" err="1" smtClean="0">
                <a:solidFill>
                  <a:srgbClr val="000000"/>
                </a:solidFill>
                <a:latin typeface="Verdana"/>
              </a:rPr>
              <a:t>Arctodus</a:t>
            </a:r>
            <a:r>
              <a:rPr lang="es-ES" i="1" dirty="0" smtClean="0">
                <a:solidFill>
                  <a:srgbClr val="000000"/>
                </a:solidFill>
                <a:latin typeface="Verdana"/>
              </a:rPr>
              <a:t> </a:t>
            </a:r>
            <a:r>
              <a:rPr lang="es-ES" i="1" dirty="0" err="1">
                <a:solidFill>
                  <a:srgbClr val="000000"/>
                </a:solidFill>
                <a:latin typeface="Verdana"/>
              </a:rPr>
              <a:t>simus</a:t>
            </a:r>
            <a:r>
              <a:rPr lang="es-ES" dirty="0">
                <a:solidFill>
                  <a:srgbClr val="000000"/>
                </a:solidFill>
                <a:latin typeface="Verdana"/>
              </a:rPr>
              <a:t>, que fuera uno de los mayores predadores de América del Norte, y migrara hacia el sur durante la glaciación. </a:t>
            </a:r>
            <a:r>
              <a:rPr lang="es-ES" dirty="0"/>
              <a:t/>
            </a:r>
            <a:br>
              <a:rPr lang="es-ES" dirty="0"/>
            </a:br>
            <a:r>
              <a:rPr lang="es-ES" dirty="0"/>
              <a:t/>
            </a:r>
            <a:br>
              <a:rPr lang="es-ES" dirty="0"/>
            </a:br>
            <a:r>
              <a:rPr lang="es-ES" dirty="0">
                <a:solidFill>
                  <a:srgbClr val="000000"/>
                </a:solidFill>
                <a:latin typeface="Verdana"/>
              </a:rPr>
              <a:t>Es uno de los mamíferos de mayor alzada de Sudamérica, ya que mide hasta 2´2 m si se pone a dos patas. Los machos son mucho más grandes que las hembras. </a:t>
            </a:r>
            <a:r>
              <a:rPr lang="es-ES" dirty="0"/>
              <a:t/>
            </a:r>
            <a:br>
              <a:rPr lang="es-ES" dirty="0"/>
            </a:br>
            <a:r>
              <a:rPr lang="es-ES" dirty="0"/>
              <a:t/>
            </a:r>
            <a:br>
              <a:rPr lang="es-ES" dirty="0"/>
            </a:br>
            <a:r>
              <a:rPr lang="es-ES" dirty="0">
                <a:solidFill>
                  <a:srgbClr val="000000"/>
                </a:solidFill>
                <a:latin typeface="Verdana"/>
              </a:rPr>
              <a:t>Este plantígrado mide entre 1´2 y 2 metros de largo, su pequeña cola mide de 7 a 8 cm y sus orejas unos 9 cm desde la base hasta la punta. El tamaño de su cabeza es grande y no guarda relación con el resto de su cuerpo. </a:t>
            </a:r>
            <a:r>
              <a:rPr lang="es-ES" dirty="0"/>
              <a:t/>
            </a:r>
            <a:br>
              <a:rPr lang="es-ES" dirty="0"/>
            </a:br>
            <a:r>
              <a:rPr lang="es-ES" dirty="0"/>
              <a:t/>
            </a:r>
            <a:br>
              <a:rPr lang="es-ES" dirty="0"/>
            </a:br>
            <a:r>
              <a:rPr lang="es-ES" dirty="0">
                <a:solidFill>
                  <a:srgbClr val="000000"/>
                </a:solidFill>
                <a:latin typeface="Verdana"/>
              </a:rPr>
              <a:t>Además pesa entre 90 y 180 kg., un peso considerable</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196752"/>
            <a:ext cx="2088232" cy="167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20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Tiburón toro o tiburón </a:t>
            </a:r>
            <a:r>
              <a:rPr lang="es-ES" dirty="0" err="1" smtClean="0"/>
              <a:t>bacota</a:t>
            </a:r>
            <a:r>
              <a:rPr lang="es-ES" dirty="0" smtClean="0"/>
              <a:t> (</a:t>
            </a:r>
            <a:r>
              <a:rPr lang="es-ES" dirty="0" err="1" smtClean="0"/>
              <a:t>Carcharias</a:t>
            </a:r>
            <a:r>
              <a:rPr lang="es-ES" dirty="0" smtClean="0"/>
              <a:t> </a:t>
            </a:r>
            <a:r>
              <a:rPr lang="es-ES" dirty="0" err="1" smtClean="0"/>
              <a:t>taurus</a:t>
            </a:r>
            <a:r>
              <a:rPr lang="es-ES" dirty="0" smtClean="0"/>
              <a:t>)</a:t>
            </a:r>
            <a:endParaRPr lang="es-ES" dirty="0"/>
          </a:p>
        </p:txBody>
      </p:sp>
      <p:sp>
        <p:nvSpPr>
          <p:cNvPr id="3" name="2 Marcador de contenido"/>
          <p:cNvSpPr>
            <a:spLocks noGrp="1"/>
          </p:cNvSpPr>
          <p:nvPr>
            <p:ph idx="1"/>
          </p:nvPr>
        </p:nvSpPr>
        <p:spPr/>
        <p:txBody>
          <a:bodyPr>
            <a:normAutofit lnSpcReduction="10000"/>
          </a:bodyPr>
          <a:lstStyle/>
          <a:p>
            <a:r>
              <a:rPr lang="es-ES" sz="1800" dirty="0"/>
              <a:t>El </a:t>
            </a:r>
            <a:r>
              <a:rPr lang="es-ES" sz="1800" b="1" dirty="0"/>
              <a:t>tiburón toro o tiburón </a:t>
            </a:r>
            <a:r>
              <a:rPr lang="es-ES" sz="1800" b="1" dirty="0" err="1"/>
              <a:t>bacota</a:t>
            </a:r>
            <a:r>
              <a:rPr lang="es-ES" sz="1800" b="1" dirty="0"/>
              <a:t> (</a:t>
            </a:r>
            <a:r>
              <a:rPr lang="es-ES" sz="1800" b="1" i="1" dirty="0" err="1"/>
              <a:t>Carcharias</a:t>
            </a:r>
            <a:r>
              <a:rPr lang="es-ES" sz="1800" b="1" i="1" dirty="0"/>
              <a:t> </a:t>
            </a:r>
            <a:r>
              <a:rPr lang="es-ES" sz="1800" b="1" i="1" dirty="0" err="1"/>
              <a:t>taurus</a:t>
            </a:r>
            <a:r>
              <a:rPr lang="es-ES" sz="1800" b="1" dirty="0"/>
              <a:t>)</a:t>
            </a:r>
            <a:r>
              <a:rPr lang="es-ES" sz="1800" dirty="0"/>
              <a:t>es un animal marino con una curiosa característica, la del canibalismo intrauterino, que comentaremos más adelante. Se le encuentra catalogado como vulnerable, aunque dos de sus poblaciones están de peor suerte ya que están en peligro crítico. (Aun con todos estos datos, no se conoce bien la tendencia actual de sus poblaciones). </a:t>
            </a:r>
            <a:br>
              <a:rPr lang="es-ES" sz="1800" dirty="0"/>
            </a:br>
            <a:r>
              <a:rPr lang="es-ES" sz="1800" dirty="0"/>
              <a:t>Están amenazados porque han sido capturados en toda su área de distribución en el pasado, variando su importancia económica regionalmente. Se captura con caña, redes y mallas. </a:t>
            </a:r>
            <a:br>
              <a:rPr lang="es-ES" sz="1800" dirty="0"/>
            </a:br>
            <a:r>
              <a:rPr lang="es-ES" sz="1800" dirty="0" smtClean="0"/>
              <a:t>Habitad: </a:t>
            </a:r>
            <a:r>
              <a:rPr lang="es-ES" sz="1800" dirty="0"/>
              <a:t>Está presente en los océanos Atlántico, Índico y Pacífico. </a:t>
            </a:r>
            <a:endParaRPr lang="es-ES" sz="1800" dirty="0" smtClean="0"/>
          </a:p>
          <a:p>
            <a:r>
              <a:rPr lang="es-AR" sz="1800" dirty="0" smtClean="0"/>
              <a:t>Características:</a:t>
            </a:r>
            <a:r>
              <a:rPr lang="es-ES" sz="1800" dirty="0"/>
              <a:t>Su nariz es de forma cónica, su cabeza es estrecha y aplanada, sus ojos pequeños (no tienen membrana nictitante o tercer párpado), y sus dientes de sierra. Es lento pero fuerte, siendo más activo por la noche. Durante el día se les encuentra cerca de cuevas y acantilados. Presenta varias hileras de dientes muy afilados ya que cada vez que pierde un diente es reemplazado por otro de la hilera posterior. (Los dientes del tiburón toro son visibles incluso cuando tiene su boca cerrada). </a:t>
            </a:r>
            <a:endParaRPr lang="es-ES" sz="1800" dirty="0" smtClean="0"/>
          </a:p>
        </p:txBody>
      </p:sp>
      <p:pic>
        <p:nvPicPr>
          <p:cNvPr id="1026" name="Picture 2" descr="http://www.animalesextincion.es/images/0912140445_sand_tiger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052737"/>
            <a:ext cx="1817502"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85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heel(1)">
                                      <p:cBhvr>
                                        <p:cTn id="2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 Jaguar</a:t>
            </a:r>
            <a:endParaRPr lang="es-ES" dirty="0"/>
          </a:p>
        </p:txBody>
      </p:sp>
      <p:sp>
        <p:nvSpPr>
          <p:cNvPr id="3" name="2 Marcador de contenido"/>
          <p:cNvSpPr>
            <a:spLocks noGrp="1"/>
          </p:cNvSpPr>
          <p:nvPr>
            <p:ph idx="1"/>
          </p:nvPr>
        </p:nvSpPr>
        <p:spPr/>
        <p:txBody>
          <a:bodyPr/>
          <a:lstStyle/>
          <a:p>
            <a:r>
              <a:rPr lang="es-ES" sz="2000" dirty="0"/>
              <a:t>El jaguar es el felino más grande de América, y el único representante del género Panthera allí (</a:t>
            </a:r>
            <a:r>
              <a:rPr lang="es-ES" sz="2000" dirty="0" err="1"/>
              <a:t>Nowell</a:t>
            </a:r>
            <a:r>
              <a:rPr lang="es-ES" sz="2000" dirty="0"/>
              <a:t> y Jackson 1996). Es la tercera especie de felino más grande del mundo. Es además el mayor depredador en las zonas selváticas donde habita junto al caimán. </a:t>
            </a:r>
          </a:p>
          <a:p>
            <a:r>
              <a:rPr lang="es-AR" sz="2000" dirty="0" smtClean="0"/>
              <a:t>Amenazas:</a:t>
            </a:r>
            <a:r>
              <a:rPr lang="es-ES" sz="2000" dirty="0"/>
              <a:t>Entre las causas de su progresiva desaparición figuran la histórica persecución que sufrió la especie, la pérdida de hábitat y la disminución de presas naturales. Actualmente la de mayor impacto continúa siendo la caza, de parte de oportunistas y ganaderos en represalia por ataques al ganado.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742" y="4509120"/>
            <a:ext cx="20955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99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80">
                                          <p:stCondLst>
                                            <p:cond delay="0"/>
                                          </p:stCondLst>
                                        </p:cTn>
                                        <p:tgtEl>
                                          <p:spTgt spid="1026"/>
                                        </p:tgtEl>
                                      </p:cBhvr>
                                    </p:animEffect>
                                    <p:anim calcmode="lin" valueType="num">
                                      <p:cBhvr>
                                        <p:cTn id="2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6" dur="26">
                                          <p:stCondLst>
                                            <p:cond delay="650"/>
                                          </p:stCondLst>
                                        </p:cTn>
                                        <p:tgtEl>
                                          <p:spTgt spid="1026"/>
                                        </p:tgtEl>
                                      </p:cBhvr>
                                      <p:to x="100000" y="60000"/>
                                    </p:animScale>
                                    <p:animScale>
                                      <p:cBhvr>
                                        <p:cTn id="27" dur="166" decel="50000">
                                          <p:stCondLst>
                                            <p:cond delay="676"/>
                                          </p:stCondLst>
                                        </p:cTn>
                                        <p:tgtEl>
                                          <p:spTgt spid="1026"/>
                                        </p:tgtEl>
                                      </p:cBhvr>
                                      <p:to x="100000" y="100000"/>
                                    </p:animScale>
                                    <p:animScale>
                                      <p:cBhvr>
                                        <p:cTn id="28" dur="26">
                                          <p:stCondLst>
                                            <p:cond delay="1312"/>
                                          </p:stCondLst>
                                        </p:cTn>
                                        <p:tgtEl>
                                          <p:spTgt spid="1026"/>
                                        </p:tgtEl>
                                      </p:cBhvr>
                                      <p:to x="100000" y="80000"/>
                                    </p:animScale>
                                    <p:animScale>
                                      <p:cBhvr>
                                        <p:cTn id="29" dur="166" decel="50000">
                                          <p:stCondLst>
                                            <p:cond delay="1338"/>
                                          </p:stCondLst>
                                        </p:cTn>
                                        <p:tgtEl>
                                          <p:spTgt spid="1026"/>
                                        </p:tgtEl>
                                      </p:cBhvr>
                                      <p:to x="100000" y="100000"/>
                                    </p:animScale>
                                    <p:animScale>
                                      <p:cBhvr>
                                        <p:cTn id="30" dur="26">
                                          <p:stCondLst>
                                            <p:cond delay="1642"/>
                                          </p:stCondLst>
                                        </p:cTn>
                                        <p:tgtEl>
                                          <p:spTgt spid="1026"/>
                                        </p:tgtEl>
                                      </p:cBhvr>
                                      <p:to x="100000" y="90000"/>
                                    </p:animScale>
                                    <p:animScale>
                                      <p:cBhvr>
                                        <p:cTn id="31" dur="166" decel="50000">
                                          <p:stCondLst>
                                            <p:cond delay="1668"/>
                                          </p:stCondLst>
                                        </p:cTn>
                                        <p:tgtEl>
                                          <p:spTgt spid="1026"/>
                                        </p:tgtEl>
                                      </p:cBhvr>
                                      <p:to x="100000" y="100000"/>
                                    </p:animScale>
                                    <p:animScale>
                                      <p:cBhvr>
                                        <p:cTn id="32" dur="26">
                                          <p:stCondLst>
                                            <p:cond delay="1808"/>
                                          </p:stCondLst>
                                        </p:cTn>
                                        <p:tgtEl>
                                          <p:spTgt spid="1026"/>
                                        </p:tgtEl>
                                      </p:cBhvr>
                                      <p:to x="100000" y="95000"/>
                                    </p:animScale>
                                    <p:animScale>
                                      <p:cBhvr>
                                        <p:cTn id="33"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Flamenco andino</a:t>
            </a:r>
          </a:p>
        </p:txBody>
      </p:sp>
      <p:sp>
        <p:nvSpPr>
          <p:cNvPr id="3" name="2 Marcador de contenido"/>
          <p:cNvSpPr>
            <a:spLocks noGrp="1"/>
          </p:cNvSpPr>
          <p:nvPr>
            <p:ph idx="1"/>
          </p:nvPr>
        </p:nvSpPr>
        <p:spPr>
          <a:xfrm>
            <a:off x="539552" y="1844824"/>
            <a:ext cx="8229600" cy="4389120"/>
          </a:xfrm>
        </p:spPr>
        <p:txBody>
          <a:bodyPr>
            <a:normAutofit fontScale="55000" lnSpcReduction="20000"/>
          </a:bodyPr>
          <a:lstStyle/>
          <a:p>
            <a:endParaRPr lang="es-ES" sz="2300" dirty="0"/>
          </a:p>
          <a:p>
            <a:r>
              <a:rPr lang="es-ES" sz="3400" dirty="0"/>
              <a:t>El Flamenco andino (</a:t>
            </a:r>
            <a:r>
              <a:rPr lang="es-ES" sz="3400" dirty="0" err="1"/>
              <a:t>Phoenicopterus</a:t>
            </a:r>
            <a:r>
              <a:rPr lang="es-ES" sz="3400" dirty="0"/>
              <a:t> </a:t>
            </a:r>
            <a:r>
              <a:rPr lang="es-ES" sz="3400" dirty="0" err="1"/>
              <a:t>andinus</a:t>
            </a:r>
            <a:r>
              <a:rPr lang="es-ES" sz="3400" dirty="0"/>
              <a:t>) está listado como vulnerable porque ha tenido un rápido declive de su población debido a la explotación y disminución de su hábitat en el pasado</a:t>
            </a:r>
            <a:r>
              <a:rPr lang="es-ES" sz="4000" dirty="0" smtClean="0"/>
              <a:t>.</a:t>
            </a:r>
          </a:p>
          <a:p>
            <a:r>
              <a:rPr lang="es-ES" sz="3400" dirty="0"/>
              <a:t>CARACTERÍSTICAS :A este flamenco también se le conoce como </a:t>
            </a:r>
            <a:r>
              <a:rPr lang="es-ES" sz="3400" dirty="0" err="1"/>
              <a:t>parihuana</a:t>
            </a:r>
            <a:r>
              <a:rPr lang="es-ES" sz="3400" dirty="0"/>
              <a:t>, </a:t>
            </a:r>
            <a:r>
              <a:rPr lang="es-ES" sz="3400" dirty="0" err="1"/>
              <a:t>parina</a:t>
            </a:r>
            <a:r>
              <a:rPr lang="es-ES" sz="3400" dirty="0"/>
              <a:t> grande y </a:t>
            </a:r>
            <a:r>
              <a:rPr lang="es-ES" sz="3400" dirty="0" err="1"/>
              <a:t>Jututu</a:t>
            </a:r>
            <a:r>
              <a:rPr lang="es-ES" sz="3400" dirty="0"/>
              <a:t> y llamado localmente </a:t>
            </a:r>
            <a:r>
              <a:rPr lang="es-ES" sz="3400" dirty="0" err="1"/>
              <a:t>Chururu</a:t>
            </a:r>
            <a:r>
              <a:rPr lang="es-ES" sz="3400" dirty="0"/>
              <a:t> en Bolivia. Los flamencos tienen la típica forma de los flamencos con unas delgadas y finas patas, al igual que el cuello. </a:t>
            </a:r>
          </a:p>
          <a:p>
            <a:endParaRPr lang="es-ES" sz="3400" dirty="0"/>
          </a:p>
          <a:p>
            <a:r>
              <a:rPr lang="es-ES" sz="3400" dirty="0"/>
              <a:t>Tiene un tamaño de unos 110 cm. ; Su envergadura alar está en 1 a 1,6 metros. </a:t>
            </a:r>
          </a:p>
          <a:p>
            <a:endParaRPr lang="es-ES" sz="3400" dirty="0"/>
          </a:p>
          <a:p>
            <a:r>
              <a:rPr lang="es-ES" sz="3400" dirty="0"/>
              <a:t>El peso promedio es de unos 2.2 kg</a:t>
            </a:r>
            <a:r>
              <a:rPr lang="es-ES" sz="2000" dirty="0"/>
              <a:t>. </a:t>
            </a:r>
          </a:p>
          <a:p>
            <a:r>
              <a:rPr lang="es-ES" sz="2000" dirty="0" smtClean="0"/>
              <a:t> </a:t>
            </a:r>
            <a:endParaRPr lang="es-ES" sz="2000" dirty="0"/>
          </a:p>
          <a:p>
            <a:endParaRPr lang="es-ES" dirty="0"/>
          </a:p>
          <a:p>
            <a:r>
              <a:rPr lang="es-ES" sz="2000" dirty="0" smtClean="0"/>
              <a:t>. </a:t>
            </a:r>
            <a:endParaRPr lang="es-ES" sz="2000" dirty="0"/>
          </a:p>
        </p:txBody>
      </p:sp>
      <p:pic>
        <p:nvPicPr>
          <p:cNvPr id="1026" name="Picture 2" descr="http://www.animalesextincion.es/images/noticias/2011081039_flamenco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568649"/>
            <a:ext cx="2160240" cy="210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Chinchilla de cola larga</a:t>
            </a:r>
          </a:p>
        </p:txBody>
      </p:sp>
      <p:sp>
        <p:nvSpPr>
          <p:cNvPr id="3" name="2 Marcador de contenido"/>
          <p:cNvSpPr>
            <a:spLocks noGrp="1"/>
          </p:cNvSpPr>
          <p:nvPr>
            <p:ph idx="1"/>
          </p:nvPr>
        </p:nvSpPr>
        <p:spPr/>
        <p:txBody>
          <a:bodyPr>
            <a:normAutofit/>
          </a:bodyPr>
          <a:lstStyle/>
          <a:p>
            <a:r>
              <a:rPr lang="it-IT" sz="2000" dirty="0"/>
              <a:t>A la chinchilla de cola larga (Chinchilla lanigera), también se le llama chinchilla chilena, chinchilla costera, Chinchilla costina o chinchilla menor. </a:t>
            </a:r>
          </a:p>
          <a:p>
            <a:r>
              <a:rPr lang="es-ES" sz="2000" dirty="0"/>
              <a:t>La chinchillas colilargas miden de longitud una media de 26 cm, y su cola mide 13 cm. Sus orejas tienen unos 45 mm de longitud. Las hembras pesan unos 800 g y los machos unos 600 g, por lo que las hembras son más grandes</a:t>
            </a:r>
            <a:r>
              <a:rPr lang="es-ES" sz="2000" dirty="0" smtClean="0"/>
              <a:t>.</a:t>
            </a:r>
            <a:r>
              <a:rPr lang="es-ES" sz="2000" dirty="0"/>
              <a:t> La cola es larga, gruesa, gris y con pelos negros en su parte dorsal, con un penacho que excede la cola en 5 cm. (La larga cola actúa como contrapeso en las huidas a gran velocidad) </a:t>
            </a:r>
            <a:endParaRPr lang="es-ES" sz="2000" dirty="0" smtClean="0"/>
          </a:p>
          <a:p>
            <a:endParaRPr lang="es-E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797152"/>
            <a:ext cx="24098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757" y="4958901"/>
            <a:ext cx="2382149" cy="159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0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additive="base">
                                        <p:cTn id="23" dur="500" fill="hold"/>
                                        <p:tgtEl>
                                          <p:spTgt spid="2051"/>
                                        </p:tgtEl>
                                        <p:attrNameLst>
                                          <p:attrName>ppt_x</p:attrName>
                                        </p:attrNameLst>
                                      </p:cBhvr>
                                      <p:tavLst>
                                        <p:tav tm="0">
                                          <p:val>
                                            <p:strVal val="#ppt_x"/>
                                          </p:val>
                                        </p:tav>
                                        <p:tav tm="100000">
                                          <p:val>
                                            <p:strVal val="#ppt_x"/>
                                          </p:val>
                                        </p:tav>
                                      </p:tavLst>
                                    </p:anim>
                                    <p:anim calcmode="lin" valueType="num">
                                      <p:cBhvr additive="base">
                                        <p:cTn id="2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Foca de Casco</a:t>
            </a:r>
          </a:p>
        </p:txBody>
      </p:sp>
      <p:sp>
        <p:nvSpPr>
          <p:cNvPr id="3" name="2 Marcador de contenido"/>
          <p:cNvSpPr>
            <a:spLocks noGrp="1"/>
          </p:cNvSpPr>
          <p:nvPr>
            <p:ph idx="1"/>
          </p:nvPr>
        </p:nvSpPr>
        <p:spPr/>
        <p:txBody>
          <a:bodyPr>
            <a:normAutofit fontScale="77500" lnSpcReduction="20000"/>
          </a:bodyPr>
          <a:lstStyle/>
          <a:p>
            <a:r>
              <a:rPr lang="es-ES" dirty="0"/>
              <a:t>A estos pinnípedos árticos se les conoce también como foca encapuchada o foca narizona </a:t>
            </a:r>
          </a:p>
          <a:p>
            <a:endParaRPr lang="es-ES" dirty="0"/>
          </a:p>
          <a:p>
            <a:r>
              <a:rPr lang="es-ES" dirty="0"/>
              <a:t>Hay un gran dimorfismo sexual, ya que los machos son mucho más grandes que las hembras. Los machos pesan casi el doble que las hembras aunque no miden mucho más; así, mientras que los machos miden entre 2,3 y 2,9 m, las hembras miden entre 2 y 2,3 metros. En cuanto al peso, mientras que los machos pesan como media 250 kg, pudiendo alcanzar los 435kg, las hembras pesan de media 180 kg, pudiendo alcanzar los 350 kg. </a:t>
            </a:r>
          </a:p>
          <a:p>
            <a:endParaRPr lang="es-ES" dirty="0"/>
          </a:p>
          <a:p>
            <a:r>
              <a:rPr lang="es-ES" dirty="0"/>
              <a:t>Estas focas son robustas, con cabezas grandes, largas y relativamente cortas . </a:t>
            </a:r>
          </a:p>
          <a:p>
            <a:endParaRPr lang="es-ES" dirty="0"/>
          </a:p>
          <a:p>
            <a:r>
              <a:rPr lang="es-ES" dirty="0"/>
              <a:t>Estas focas viven entre 25 y 35 años.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5229200"/>
            <a:ext cx="2304256" cy="154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5379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wheel(1)">
                                      <p:cBhvr>
                                        <p:cTn id="3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Gato andino</a:t>
            </a:r>
          </a:p>
        </p:txBody>
      </p:sp>
      <p:sp>
        <p:nvSpPr>
          <p:cNvPr id="3" name="2 Marcador de contenido"/>
          <p:cNvSpPr>
            <a:spLocks noGrp="1"/>
          </p:cNvSpPr>
          <p:nvPr>
            <p:ph idx="1"/>
          </p:nvPr>
        </p:nvSpPr>
        <p:spPr/>
        <p:txBody>
          <a:bodyPr/>
          <a:lstStyle/>
          <a:p>
            <a:r>
              <a:rPr lang="es-ES" sz="2000" dirty="0"/>
              <a:t>Es natural de América del Sur, y se le encuentra al sur de Bolivia y Perú y al norte de Argentina y Chile en la Cordillera de los Andes. </a:t>
            </a:r>
          </a:p>
          <a:p>
            <a:endParaRPr lang="es-ES" sz="2000" dirty="0"/>
          </a:p>
          <a:p>
            <a:r>
              <a:rPr lang="es-ES" sz="2000" dirty="0"/>
              <a:t>Habita regiones montañosas de los Andes con vegetación esparcida entre los 3000 y 5000 </a:t>
            </a:r>
            <a:r>
              <a:rPr lang="es-ES" sz="2000" dirty="0" err="1"/>
              <a:t>snm</a:t>
            </a:r>
            <a:r>
              <a:rPr lang="es-ES" sz="2000" dirty="0"/>
              <a:t> (sobre el nivel del mar). En Chile vive en zonas de estepas y matorrales. </a:t>
            </a:r>
            <a:endParaRPr lang="es-ES" sz="2000" dirty="0" smtClean="0"/>
          </a:p>
          <a:p>
            <a:r>
              <a:rPr lang="es-ES" sz="1800" dirty="0"/>
              <a:t>TAMAÑO: Es un felino de tamaño medio. Los adultos miden entre 740 y 850 mm; la cola </a:t>
            </a:r>
            <a:r>
              <a:rPr lang="es-ES" sz="2000" dirty="0"/>
              <a:t>mide</a:t>
            </a:r>
            <a:r>
              <a:rPr lang="es-ES" sz="1800" dirty="0"/>
              <a:t> entre 410 y 485 </a:t>
            </a:r>
            <a:r>
              <a:rPr lang="es-ES" sz="1800" dirty="0" err="1"/>
              <a:t>mm.</a:t>
            </a:r>
            <a:r>
              <a:rPr lang="es-ES" sz="1800" dirty="0"/>
              <a:t>; esta es muy larga y mide entre el 66 y 75% del largo de la cabeza y cuerpo. Estas medidas se saben por las pieles. Del peso solo se sabe que un </a:t>
            </a:r>
            <a:r>
              <a:rPr lang="es-ES" sz="1800" dirty="0" err="1"/>
              <a:t>subadulto</a:t>
            </a:r>
            <a:r>
              <a:rPr lang="es-ES" sz="1800" dirty="0"/>
              <a:t> de </a:t>
            </a:r>
            <a:r>
              <a:rPr lang="es-ES" sz="1800" dirty="0" err="1"/>
              <a:t>perú</a:t>
            </a:r>
            <a:r>
              <a:rPr lang="es-ES" sz="1800" dirty="0"/>
              <a:t> pesaba 4 kg y una hembra adulta de Bolivia pesaba 4.5 kg. </a:t>
            </a:r>
          </a:p>
          <a:p>
            <a:endParaRPr lang="es-ES" sz="1800" dirty="0"/>
          </a:p>
        </p:txBody>
      </p:sp>
      <p:pic>
        <p:nvPicPr>
          <p:cNvPr id="4098" name="Picture 2" descr="http://www.animalesextincion.es/images/2007140112_leopardus_jacobi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157192"/>
            <a:ext cx="2304256" cy="156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4098"/>
                                        </p:tgtEl>
                                      </p:cBhvr>
                                    </p:animEffect>
                                    <p:animScale>
                                      <p:cBhvr>
                                        <p:cTn id="32"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solidFill>
                  <a:srgbClr val="333333"/>
                </a:solidFill>
                <a:latin typeface="Arial"/>
              </a:rPr>
              <a:t> </a:t>
            </a:r>
            <a:r>
              <a:rPr lang="es-ES_tradnl" b="1" dirty="0" err="1">
                <a:solidFill>
                  <a:srgbClr val="333333"/>
                </a:solidFill>
                <a:latin typeface="Arial"/>
              </a:rPr>
              <a:t>Ctenella</a:t>
            </a:r>
            <a:r>
              <a:rPr lang="es-ES_tradnl" b="1" dirty="0">
                <a:solidFill>
                  <a:srgbClr val="333333"/>
                </a:solidFill>
                <a:latin typeface="Arial"/>
              </a:rPr>
              <a:t> </a:t>
            </a:r>
            <a:r>
              <a:rPr lang="es-ES_tradnl" b="1" dirty="0" err="1" smtClean="0">
                <a:solidFill>
                  <a:srgbClr val="333333"/>
                </a:solidFill>
                <a:latin typeface="Arial"/>
              </a:rPr>
              <a:t>chagius</a:t>
            </a:r>
            <a:r>
              <a:rPr lang="es-ES_tradnl" b="1" dirty="0" smtClean="0">
                <a:solidFill>
                  <a:srgbClr val="333333"/>
                </a:solidFill>
                <a:latin typeface="Arial"/>
              </a:rPr>
              <a:t> </a:t>
            </a:r>
            <a:endParaRPr lang="es-ES" dirty="0"/>
          </a:p>
        </p:txBody>
      </p:sp>
      <p:sp>
        <p:nvSpPr>
          <p:cNvPr id="3" name="2 Marcador de contenido"/>
          <p:cNvSpPr>
            <a:spLocks noGrp="1"/>
          </p:cNvSpPr>
          <p:nvPr>
            <p:ph idx="1"/>
          </p:nvPr>
        </p:nvSpPr>
        <p:spPr>
          <a:xfrm>
            <a:off x="457200" y="1935480"/>
            <a:ext cx="8229600" cy="4517856"/>
          </a:xfrm>
        </p:spPr>
        <p:txBody>
          <a:bodyPr>
            <a:normAutofit/>
          </a:bodyPr>
          <a:lstStyle/>
          <a:p>
            <a:endParaRPr lang="es-ES" dirty="0">
              <a:solidFill>
                <a:srgbClr val="333333"/>
              </a:solidFill>
              <a:latin typeface="Helvetica"/>
            </a:endParaRPr>
          </a:p>
          <a:p>
            <a:r>
              <a:rPr lang="es-ES" dirty="0">
                <a:solidFill>
                  <a:srgbClr val="333333"/>
                </a:solidFill>
                <a:latin typeface="Helvetica"/>
              </a:rPr>
              <a:t/>
            </a:r>
            <a:br>
              <a:rPr lang="es-ES" dirty="0">
                <a:solidFill>
                  <a:srgbClr val="333333"/>
                </a:solidFill>
                <a:latin typeface="Helvetica"/>
              </a:rPr>
            </a:br>
            <a:endParaRPr lang="es-ES" dirty="0">
              <a:solidFill>
                <a:srgbClr val="333333"/>
              </a:solidFill>
              <a:latin typeface="Helvetica"/>
            </a:endParaRPr>
          </a:p>
          <a:p>
            <a:endParaRPr lang="es-ES" dirty="0">
              <a:solidFill>
                <a:srgbClr val="333333"/>
              </a:solidFill>
              <a:latin typeface="Helvetica"/>
            </a:endParaRPr>
          </a:p>
          <a:p>
            <a:r>
              <a:rPr lang="es-ES" dirty="0"/>
              <a:t/>
            </a:r>
            <a:br>
              <a:rPr lang="es-ES" dirty="0"/>
            </a:br>
            <a:r>
              <a:rPr lang="es-ES" dirty="0"/>
              <a:t/>
            </a:r>
            <a:br>
              <a:rPr lang="es-ES" dirty="0"/>
            </a:br>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1" y="2492896"/>
            <a:ext cx="46445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0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Guacamayo verde</a:t>
            </a:r>
          </a:p>
        </p:txBody>
      </p:sp>
      <p:sp>
        <p:nvSpPr>
          <p:cNvPr id="3" name="2 Marcador de contenido"/>
          <p:cNvSpPr>
            <a:spLocks noGrp="1"/>
          </p:cNvSpPr>
          <p:nvPr>
            <p:ph idx="1"/>
          </p:nvPr>
        </p:nvSpPr>
        <p:spPr/>
        <p:txBody>
          <a:bodyPr>
            <a:normAutofit/>
          </a:bodyPr>
          <a:lstStyle/>
          <a:p>
            <a:r>
              <a:rPr lang="es-ES" sz="2000" dirty="0"/>
              <a:t>Tiene de 70 a 80 cm. de longitud. y un peso aproximado de 900 gramos </a:t>
            </a:r>
          </a:p>
          <a:p>
            <a:endParaRPr lang="es-ES" sz="2000" dirty="0"/>
          </a:p>
          <a:p>
            <a:r>
              <a:rPr lang="es-ES" sz="2000" dirty="0"/>
              <a:t>Es un guacamayo de gran tamaño y robusto que tiene las patas de color gris oscuro y el iris amarillo pálido; el envés de las alas es amarillo. Su color es el verde más bien vivo, con frente roja y cubiertas superiores azules; la cola tiene plumas rojas y azules. </a:t>
            </a:r>
          </a:p>
          <a:p>
            <a:endParaRPr lang="es-ES" sz="2000" dirty="0"/>
          </a:p>
          <a:p>
            <a:r>
              <a:rPr lang="es-ES" sz="2000" dirty="0"/>
              <a:t>Su pico es el característico de los loros adaptado a su alimentación, que les permite romper cáscaras duras con facilidad. </a:t>
            </a:r>
            <a:endParaRPr lang="es-ES" sz="2000" dirty="0" smtClean="0"/>
          </a:p>
          <a:p>
            <a:endParaRPr lang="es-E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029047"/>
            <a:ext cx="2736304" cy="1828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21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5122"/>
                                        </p:tgtEl>
                                        <p:attrNameLst>
                                          <p:attrName>style.visibility</p:attrName>
                                        </p:attrNameLst>
                                      </p:cBhvr>
                                      <p:to>
                                        <p:strVal val="visible"/>
                                      </p:to>
                                    </p:set>
                                    <p:animEffect transition="in" filter="fade">
                                      <p:cBhvr>
                                        <p:cTn id="43" dur="2000"/>
                                        <p:tgtEl>
                                          <p:spTgt spid="5122"/>
                                        </p:tgtEl>
                                      </p:cBhvr>
                                    </p:animEffect>
                                    <p:anim calcmode="lin" valueType="num">
                                      <p:cBhvr>
                                        <p:cTn id="44" dur="2000" fill="hold"/>
                                        <p:tgtEl>
                                          <p:spTgt spid="5122"/>
                                        </p:tgtEl>
                                        <p:attrNameLst>
                                          <p:attrName>ppt_w</p:attrName>
                                        </p:attrNameLst>
                                      </p:cBhvr>
                                      <p:tavLst>
                                        <p:tav tm="0" fmla="#ppt_w*sin(2.5*pi*$)">
                                          <p:val>
                                            <p:fltVal val="0"/>
                                          </p:val>
                                        </p:tav>
                                        <p:tav tm="100000">
                                          <p:val>
                                            <p:fltVal val="1"/>
                                          </p:val>
                                        </p:tav>
                                      </p:tavLst>
                                    </p:anim>
                                    <p:anim calcmode="lin" valueType="num">
                                      <p:cBhvr>
                                        <p:cTn id="45"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
            </a:r>
            <a:br>
              <a:rPr lang="es-ES" b="1" dirty="0"/>
            </a:br>
            <a:r>
              <a:rPr lang="es-ES" b="1" dirty="0">
                <a:solidFill>
                  <a:srgbClr val="04617B"/>
                </a:solidFill>
              </a:rPr>
              <a:t>Pingüino de penacho anaranjado (</a:t>
            </a:r>
            <a:r>
              <a:rPr lang="es-ES" b="1" i="1" dirty="0" err="1">
                <a:solidFill>
                  <a:srgbClr val="04617B"/>
                </a:solidFill>
              </a:rPr>
              <a:t>Eudyptes</a:t>
            </a:r>
            <a:r>
              <a:rPr lang="es-ES" b="1" i="1" dirty="0">
                <a:solidFill>
                  <a:srgbClr val="04617B"/>
                </a:solidFill>
              </a:rPr>
              <a:t> </a:t>
            </a:r>
            <a:r>
              <a:rPr lang="es-ES" b="1" i="1" dirty="0" err="1" smtClean="0">
                <a:solidFill>
                  <a:srgbClr val="04617B"/>
                </a:solidFill>
              </a:rPr>
              <a:t>chrysolophus</a:t>
            </a:r>
            <a:r>
              <a:rPr lang="es-ES" b="1" i="1" dirty="0" smtClean="0">
                <a:solidFill>
                  <a:srgbClr val="04617B"/>
                </a:solidFill>
              </a:rPr>
              <a:t>)</a:t>
            </a:r>
            <a:endParaRPr lang="es-ES" dirty="0"/>
          </a:p>
        </p:txBody>
      </p:sp>
      <p:sp>
        <p:nvSpPr>
          <p:cNvPr id="3" name="2 Marcador de contenido"/>
          <p:cNvSpPr>
            <a:spLocks noGrp="1"/>
          </p:cNvSpPr>
          <p:nvPr>
            <p:ph idx="1"/>
          </p:nvPr>
        </p:nvSpPr>
        <p:spPr/>
        <p:txBody>
          <a:bodyPr>
            <a:normAutofit/>
          </a:bodyPr>
          <a:lstStyle/>
          <a:p>
            <a:r>
              <a:rPr lang="es-ES" sz="2000" dirty="0"/>
              <a:t>El </a:t>
            </a:r>
            <a:r>
              <a:rPr lang="es-ES" sz="2000" b="1" dirty="0"/>
              <a:t>pingüino de penacho anaranjado (</a:t>
            </a:r>
            <a:r>
              <a:rPr lang="es-ES" sz="2000" b="1" i="1" dirty="0" err="1"/>
              <a:t>Eudyptes</a:t>
            </a:r>
            <a:r>
              <a:rPr lang="es-ES" sz="2000" b="1" i="1" dirty="0"/>
              <a:t> </a:t>
            </a:r>
            <a:r>
              <a:rPr lang="es-ES" sz="2000" b="1" i="1" dirty="0" err="1"/>
              <a:t>chrysolophus</a:t>
            </a:r>
            <a:r>
              <a:rPr lang="es-ES" sz="2000" b="1" dirty="0"/>
              <a:t>)</a:t>
            </a:r>
            <a:r>
              <a:rPr lang="es-ES" sz="2000" dirty="0"/>
              <a:t> está catalogado como vulnerable por </a:t>
            </a:r>
            <a:r>
              <a:rPr lang="es-ES" sz="2000" dirty="0" err="1"/>
              <a:t>BirdLife</a:t>
            </a:r>
            <a:r>
              <a:rPr lang="es-ES" sz="2000" dirty="0"/>
              <a:t> International, el asesor de la IUCN, desde el año 2000. </a:t>
            </a:r>
            <a:br>
              <a:rPr lang="es-ES" sz="2000" dirty="0"/>
            </a:br>
            <a:r>
              <a:rPr lang="es-ES" sz="2000" dirty="0"/>
              <a:t/>
            </a:r>
            <a:br>
              <a:rPr lang="es-ES" sz="2000" dirty="0"/>
            </a:br>
            <a:r>
              <a:rPr lang="es-ES" sz="2000" dirty="0"/>
              <a:t>Las causas son principalmente que la población parece haber tenido un rápido declive en las últimas tres generaciones o 36 años, que es lo mismo para esta especie. Sin embargo, los estudios sobre esta especie se han hecho a pequeñas escala, y a partir de aquí se ha extrapolado a toda la población mundial, por lo que hacen falta más estudios a mayor escala para confirmar su situación.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941168"/>
            <a:ext cx="3168352" cy="182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500" fill="hold"/>
                                        <p:tgtEl>
                                          <p:spTgt spid="3074"/>
                                        </p:tgtEl>
                                        <p:attrNameLst>
                                          <p:attrName>ppt_w</p:attrName>
                                        </p:attrNameLst>
                                      </p:cBhvr>
                                      <p:tavLst>
                                        <p:tav tm="0">
                                          <p:val>
                                            <p:fltVal val="0"/>
                                          </p:val>
                                        </p:tav>
                                        <p:tav tm="100000">
                                          <p:val>
                                            <p:strVal val="#ppt_w"/>
                                          </p:val>
                                        </p:tav>
                                      </p:tavLst>
                                    </p:anim>
                                    <p:anim calcmode="lin" valueType="num">
                                      <p:cBhvr>
                                        <p:cTn id="33" dur="500" fill="hold"/>
                                        <p:tgtEl>
                                          <p:spTgt spid="3074"/>
                                        </p:tgtEl>
                                        <p:attrNameLst>
                                          <p:attrName>ppt_h</p:attrName>
                                        </p:attrNameLst>
                                      </p:cBhvr>
                                      <p:tavLst>
                                        <p:tav tm="0">
                                          <p:val>
                                            <p:fltVal val="0"/>
                                          </p:val>
                                        </p:tav>
                                        <p:tav tm="100000">
                                          <p:val>
                                            <p:strVal val="#ppt_h"/>
                                          </p:val>
                                        </p:tav>
                                      </p:tavLst>
                                    </p:anim>
                                    <p:animEffect transition="in" filter="fade">
                                      <p:cBhvr>
                                        <p:cTn id="3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91264" cy="1658448"/>
          </a:xfrm>
        </p:spPr>
        <p:txBody>
          <a:bodyPr>
            <a:noAutofit/>
          </a:bodyPr>
          <a:lstStyle/>
          <a:p>
            <a:r>
              <a:rPr lang="es-ES_tradnl" sz="4000" b="1" dirty="0"/>
              <a:t>Nombre vulgar: Coral cuerno de ciervo</a:t>
            </a:r>
            <a:r>
              <a:rPr lang="es-ES_tradnl" sz="4000" dirty="0"/>
              <a:t/>
            </a:r>
            <a:br>
              <a:rPr lang="es-ES_tradnl" sz="4000" dirty="0"/>
            </a:br>
            <a:r>
              <a:rPr lang="es-ES_tradnl" sz="4000" b="1" dirty="0"/>
              <a:t>Nombre científico: </a:t>
            </a:r>
            <a:r>
              <a:rPr lang="es-ES_tradnl" sz="4000" b="1" dirty="0" err="1"/>
              <a:t>Acropora</a:t>
            </a:r>
            <a:r>
              <a:rPr lang="es-ES_tradnl" sz="4000" dirty="0"/>
              <a:t/>
            </a:r>
            <a:br>
              <a:rPr lang="es-ES_tradnl" sz="4000" dirty="0"/>
            </a:br>
            <a:endParaRPr lang="es-ES" sz="4000" dirty="0"/>
          </a:p>
        </p:txBody>
      </p:sp>
      <p:sp>
        <p:nvSpPr>
          <p:cNvPr id="3" name="2 Marcador de contenido"/>
          <p:cNvSpPr>
            <a:spLocks noGrp="1"/>
          </p:cNvSpPr>
          <p:nvPr>
            <p:ph idx="1"/>
          </p:nvPr>
        </p:nvSpPr>
        <p:spPr/>
        <p:txBody>
          <a:bodyPr/>
          <a:lstStyle/>
          <a:p>
            <a:r>
              <a:rPr lang="es-ES" b="1" dirty="0"/>
              <a:t>En el mundo</a:t>
            </a:r>
            <a:r>
              <a:rPr lang="es-ES" dirty="0"/>
              <a:t>: Mar Caribe. Océanos: Atlántico e indico</a:t>
            </a:r>
          </a:p>
          <a:p>
            <a:r>
              <a:rPr lang="es-ES" dirty="0"/>
              <a:t/>
            </a:r>
            <a:br>
              <a:rPr lang="es-ES" dirty="0"/>
            </a:b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2729990"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819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500" fill="hold"/>
                                        <p:tgtEl>
                                          <p:spTgt spid="2050"/>
                                        </p:tgtEl>
                                        <p:attrNameLst>
                                          <p:attrName>ppt_w</p:attrName>
                                        </p:attrNameLst>
                                      </p:cBhvr>
                                      <p:tavLst>
                                        <p:tav tm="0">
                                          <p:val>
                                            <p:fltVal val="0"/>
                                          </p:val>
                                        </p:tav>
                                        <p:tav tm="100000">
                                          <p:val>
                                            <p:strVal val="#ppt_w"/>
                                          </p:val>
                                        </p:tav>
                                      </p:tavLst>
                                    </p:anim>
                                    <p:anim calcmode="lin" valueType="num">
                                      <p:cBhvr>
                                        <p:cTn id="24" dur="500" fill="hold"/>
                                        <p:tgtEl>
                                          <p:spTgt spid="2050"/>
                                        </p:tgtEl>
                                        <p:attrNameLst>
                                          <p:attrName>ppt_h</p:attrName>
                                        </p:attrNameLst>
                                      </p:cBhvr>
                                      <p:tavLst>
                                        <p:tav tm="0">
                                          <p:val>
                                            <p:fltVal val="0"/>
                                          </p:val>
                                        </p:tav>
                                        <p:tav tm="100000">
                                          <p:val>
                                            <p:strVal val="#ppt_h"/>
                                          </p:val>
                                        </p:tav>
                                      </p:tavLst>
                                    </p:anim>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Oso polar </a:t>
            </a:r>
            <a:endParaRPr lang="es-E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6697077" cy="273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64091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El tigre bengala</a:t>
            </a:r>
            <a:endParaRPr lang="es-E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6438313" cy="262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5431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anim calcmode="lin" valueType="num">
                                      <p:cBhvr>
                                        <p:cTn id="13" dur="2000" fill="hold"/>
                                        <p:tgtEl>
                                          <p:spTgt spid="2050"/>
                                        </p:tgtEl>
                                        <p:attrNameLst>
                                          <p:attrName>ppt_w</p:attrName>
                                        </p:attrNameLst>
                                      </p:cBhvr>
                                      <p:tavLst>
                                        <p:tav tm="0" fmla="#ppt_w*sin(2.5*pi*$)">
                                          <p:val>
                                            <p:fltVal val="0"/>
                                          </p:val>
                                        </p:tav>
                                        <p:tav tm="100000">
                                          <p:val>
                                            <p:fltVal val="1"/>
                                          </p:val>
                                        </p:tav>
                                      </p:tavLst>
                                    </p:anim>
                                    <p:anim calcmode="lin" valueType="num">
                                      <p:cBhvr>
                                        <p:cTn id="14"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Coral </a:t>
            </a:r>
            <a:endParaRPr lang="es-E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2990" y="3177380"/>
            <a:ext cx="5732635" cy="233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91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Canguro</a:t>
            </a:r>
            <a:endParaRPr lang="es-E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436" y="2780928"/>
            <a:ext cx="594405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208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Ballena </a:t>
            </a:r>
            <a:endParaRPr lang="es-E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924944"/>
            <a:ext cx="5909055" cy="241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604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pingüino</a:t>
            </a:r>
            <a:endParaRPr lang="es-E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2708920"/>
            <a:ext cx="3710905" cy="353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5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fade">
                                      <p:cBhvr>
                                        <p:cTn id="2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TotalTime>
  <Words>772</Words>
  <Application>Microsoft Office PowerPoint</Application>
  <PresentationFormat>Presentación en pantalla (4:3)</PresentationFormat>
  <Paragraphs>67</Paragraphs>
  <Slides>21</Slides>
  <Notes>1</Notes>
  <HiddenSlides>0</HiddenSlides>
  <MMClips>1</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Flujo</vt:lpstr>
      <vt:lpstr>ANIMALES EN PELIGROS DE EXTINCION</vt:lpstr>
      <vt:lpstr> Ctenella chagius </vt:lpstr>
      <vt:lpstr>Nombre vulgar: Coral cuerno de ciervo Nombre científico: Acropora </vt:lpstr>
      <vt:lpstr>Oso polar </vt:lpstr>
      <vt:lpstr>El tigre bengala</vt:lpstr>
      <vt:lpstr>Coral </vt:lpstr>
      <vt:lpstr>Canguro</vt:lpstr>
      <vt:lpstr>Ballena </vt:lpstr>
      <vt:lpstr>pingüino</vt:lpstr>
      <vt:lpstr>Atun rojo (Thunnus thynnus)</vt:lpstr>
      <vt:lpstr>Lagarto Gigante de El Hierro </vt:lpstr>
      <vt:lpstr>Tapir (Tapirus sp.)</vt:lpstr>
      <vt:lpstr> El oso de anteojos (Tremarctos ornatus)</vt:lpstr>
      <vt:lpstr>Tiburón toro o tiburón bacota (Carcharias taurus)</vt:lpstr>
      <vt:lpstr> Jaguar</vt:lpstr>
      <vt:lpstr>Flamenco andino</vt:lpstr>
      <vt:lpstr>Chinchilla de cola larga</vt:lpstr>
      <vt:lpstr>Foca de Casco</vt:lpstr>
      <vt:lpstr>Gato andino</vt:lpstr>
      <vt:lpstr>Guacamayo verde</vt:lpstr>
      <vt:lpstr> Pingüino de penacho anaranjado (Eudyptes chrysolophus)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ANIMALES EN PELIGROS DE EXTINCION</dc:title>
  <dc:creator>pc02</dc:creator>
  <cp:lastModifiedBy>pc02</cp:lastModifiedBy>
  <cp:revision>23</cp:revision>
  <dcterms:created xsi:type="dcterms:W3CDTF">2015-07-31T12:35:22Z</dcterms:created>
  <dcterms:modified xsi:type="dcterms:W3CDTF">2015-11-06T12:40:58Z</dcterms:modified>
</cp:coreProperties>
</file>