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6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4" autoAdjust="0"/>
  </p:normalViewPr>
  <p:slideViewPr>
    <p:cSldViewPr>
      <p:cViewPr>
        <p:scale>
          <a:sx n="66" d="100"/>
          <a:sy n="66" d="100"/>
        </p:scale>
        <p:origin x="-150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B7311-245E-4A7F-900E-21B43B9C70AB}" type="datetimeFigureOut">
              <a:rPr lang="es-ES" smtClean="0"/>
              <a:t>16/10/2015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4FC9F-2AB8-496D-BF28-326F44E0FEBD}" type="slidenum">
              <a:rPr lang="es-ES" smtClean="0"/>
              <a:t>‹Nº›</a:t>
            </a:fld>
            <a:endParaRPr lang="es-ES"/>
          </a:p>
        </p:txBody>
      </p:sp>
    </p:spTree>
    <p:extLst>
      <p:ext uri="{BB962C8B-B14F-4D97-AF65-F5344CB8AC3E}">
        <p14:creationId xmlns:p14="http://schemas.microsoft.com/office/powerpoint/2010/main" val="379497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C4FC9F-2AB8-496D-BF28-326F44E0FEBD}" type="slidenum">
              <a:rPr lang="es-ES" smtClean="0"/>
              <a:t>16</a:t>
            </a:fld>
            <a:endParaRPr lang="es-ES"/>
          </a:p>
        </p:txBody>
      </p:sp>
    </p:spTree>
    <p:extLst>
      <p:ext uri="{BB962C8B-B14F-4D97-AF65-F5344CB8AC3E}">
        <p14:creationId xmlns:p14="http://schemas.microsoft.com/office/powerpoint/2010/main" val="41425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45788CBD-3867-4E49-B203-EB412FBC55B2}" type="datetimeFigureOut">
              <a:rPr lang="es-ES" smtClean="0"/>
              <a:t>16/10/2015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5788CBD-3867-4E49-B203-EB412FBC55B2}" type="datetimeFigureOut">
              <a:rPr lang="es-ES" smtClean="0"/>
              <a:t>16/10/2015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5788CBD-3867-4E49-B203-EB412FBC55B2}" type="datetimeFigureOut">
              <a:rPr lang="es-ES" smtClean="0"/>
              <a:t>16/10/2015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5788CBD-3867-4E49-B203-EB412FBC55B2}" type="datetimeFigureOut">
              <a:rPr lang="es-ES" smtClean="0"/>
              <a:t>16/10/2015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788CBD-3867-4E49-B203-EB412FBC55B2}" type="datetimeFigureOut">
              <a:rPr lang="es-ES" smtClean="0"/>
              <a:t>16/10/2015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788CBD-3867-4E49-B203-EB412FBC55B2}" type="datetimeFigureOut">
              <a:rPr lang="es-ES" smtClean="0"/>
              <a:t>16/10/2015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5788CBD-3867-4E49-B203-EB412FBC55B2}" type="datetimeFigureOut">
              <a:rPr lang="es-ES" smtClean="0"/>
              <a:t>16/10/2015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5788CBD-3867-4E49-B203-EB412FBC55B2}" type="datetimeFigureOut">
              <a:rPr lang="es-ES" smtClean="0"/>
              <a:t>16/10/2015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88CBD-3867-4E49-B203-EB412FBC55B2}" type="datetimeFigureOut">
              <a:rPr lang="es-ES" smtClean="0"/>
              <a:t>16/10/2015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788CBD-3867-4E49-B203-EB412FBC55B2}" type="datetimeFigureOut">
              <a:rPr lang="es-ES" smtClean="0"/>
              <a:t>16/10/2015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689F7E-FFDB-4E25-B074-971229F1D44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788CBD-3867-4E49-B203-EB412FBC55B2}" type="datetimeFigureOut">
              <a:rPr lang="es-ES" smtClean="0"/>
              <a:t>16/10/2015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689F7E-FFDB-4E25-B074-971229F1D44D}" type="slidenum">
              <a:rPr lang="es-ES" smtClean="0"/>
              <a:t>‹Nº›</a:t>
            </a:fld>
            <a:endParaRPr lang="es-E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45788CBD-3867-4E49-B203-EB412FBC55B2}" type="datetimeFigureOut">
              <a:rPr lang="es-ES" smtClean="0"/>
              <a:t>16/10/2015</a:t>
            </a:fld>
            <a:endParaRPr lang="es-E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s-E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68689F7E-FFDB-4E25-B074-971229F1D44D}" type="slidenum">
              <a:rPr lang="es-ES" smtClean="0"/>
              <a:t>‹Nº›</a:t>
            </a:fld>
            <a:endParaRPr lang="es-E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nimalesextincion.es/articulo.php?id_noticia=173&amp;articulo=Una_tercera_parte_de_tiburones_y_rayas_en_Europa_est%C3%A1n_en_peligro_de_extinci%C3%B3n_"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nimalesextincion.es/articulo.php?id_noticia=434&amp;articulo=SITUACI%C3%93N_DEL_YAGUARET%C3%89_O_JAGUAR_EN_ARGENTINA._RED_YAGUARET%C3%89."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nimalesextincion.es/articulo.php?id_noticia=331&amp;articulo=La_Paloma_De__Socorro_Vuelve_A_Su_Hogar_En_M%C3%A9xico"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ikifaunia.com/vida-y-salud/" TargetMode="External"/><Relationship Id="rId2" Type="http://schemas.openxmlformats.org/officeDocument/2006/relationships/hyperlink" Target="http://wikifaunia.com/reptiles/serpientes/"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8992"/>
            <a:ext cx="9144000"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Animales en peligro de extinción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1 Rectángulo"/>
          <p:cNvSpPr/>
          <p:nvPr/>
        </p:nvSpPr>
        <p:spPr>
          <a:xfrm>
            <a:off x="539552" y="3140968"/>
            <a:ext cx="6966520" cy="3139321"/>
          </a:xfrm>
          <a:prstGeom prst="rect">
            <a:avLst/>
          </a:prstGeom>
        </p:spPr>
        <p:txBody>
          <a:bodyPr wrap="square">
            <a:spAutoFit/>
          </a:bodyPr>
          <a:lstStyle/>
          <a:p>
            <a:r>
              <a:rPr lang="es-ES" dirty="0"/>
              <a:t>Numerosas son las especies que se encuentran en la actualidad en </a:t>
            </a:r>
            <a:r>
              <a:rPr lang="es-ES" b="1" dirty="0"/>
              <a:t>peligro de extinción</a:t>
            </a:r>
            <a:r>
              <a:rPr lang="es-ES" dirty="0"/>
              <a:t>, la mayoría de ellas debido a la acción directa o indirecta del hombre: </a:t>
            </a:r>
            <a:r>
              <a:rPr lang="es-ES" b="1" dirty="0"/>
              <a:t>cambio climático, destrucción de su hábitat, caza furtiva...</a:t>
            </a:r>
            <a:endParaRPr lang="es-ES" dirty="0"/>
          </a:p>
          <a:p>
            <a:r>
              <a:rPr lang="es-ES" dirty="0"/>
              <a:t>Te vamos a mostrar una lista con </a:t>
            </a:r>
            <a:r>
              <a:rPr lang="es-ES" b="1" dirty="0"/>
              <a:t>10 de las especies en estado crítico de conservación</a:t>
            </a:r>
            <a:r>
              <a:rPr lang="es-ES" dirty="0"/>
              <a:t>, pero existen muchas más: ballenas, algunas especies de tiburón, el oso polar, el elefante pigmeo... Sólo una protección ambiciosa puede conseguir que salvemos a estas fascinantes especies.</a:t>
            </a:r>
          </a:p>
          <a:p>
            <a:r>
              <a:rPr lang="es-ES" dirty="0"/>
              <a:t>Lamentablemente, hay otros animales que ya sólo </a:t>
            </a:r>
            <a:r>
              <a:rPr lang="es-ES" b="1" dirty="0"/>
              <a:t>podemos ver en fotografías</a:t>
            </a:r>
            <a:r>
              <a:rPr lang="es-ES" dirty="0"/>
              <a:t>: </a:t>
            </a:r>
          </a:p>
        </p:txBody>
      </p:sp>
      <p:pic>
        <p:nvPicPr>
          <p:cNvPr id="3" name="Elbow - The Night Will Always Win (Radio 2 In Concert) [HQ 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19852082"/>
      </p:ext>
    </p:extLst>
  </p:cSld>
  <p:clrMapOvr>
    <a:masterClrMapping/>
  </p:clrMapOvr>
  <p:transition spd="slow" advTm="1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72000" y="0"/>
            <a:ext cx="4572000" cy="1169551"/>
          </a:xfrm>
          <a:prstGeom prst="rect">
            <a:avLst/>
          </a:prstGeom>
        </p:spPr>
        <p:txBody>
          <a:bodyPr>
            <a:spAutoFit/>
          </a:bodyPr>
          <a:lstStyle/>
          <a:p>
            <a:r>
              <a:rPr lang="es-ES" sz="1400" dirty="0"/>
              <a:t>El </a:t>
            </a:r>
            <a:r>
              <a:rPr lang="es-ES" sz="1400" b="1" dirty="0"/>
              <a:t>chancho </a:t>
            </a:r>
            <a:r>
              <a:rPr lang="es-ES" sz="1400" b="1" dirty="0" err="1"/>
              <a:t>quimilero</a:t>
            </a:r>
            <a:r>
              <a:rPr lang="es-ES" sz="1400" b="1" dirty="0"/>
              <a:t> (</a:t>
            </a:r>
            <a:r>
              <a:rPr lang="es-ES" sz="1400" b="1" i="1" dirty="0" err="1"/>
              <a:t>Catagonus</a:t>
            </a:r>
            <a:r>
              <a:rPr lang="es-ES" sz="1400" b="1" i="1" dirty="0"/>
              <a:t> </a:t>
            </a:r>
            <a:r>
              <a:rPr lang="es-ES" sz="1400" b="1" i="1" dirty="0" err="1"/>
              <a:t>wagneri</a:t>
            </a:r>
            <a:r>
              <a:rPr lang="es-ES" sz="1400" b="1" dirty="0"/>
              <a:t>)</a:t>
            </a:r>
            <a:r>
              <a:rPr lang="es-ES" sz="1400" dirty="0"/>
              <a:t> , también llamado </a:t>
            </a:r>
            <a:r>
              <a:rPr lang="es-ES" sz="1400" b="1" dirty="0"/>
              <a:t>chancho solitario</a:t>
            </a:r>
            <a:r>
              <a:rPr lang="es-ES" sz="1400" dirty="0"/>
              <a:t> y </a:t>
            </a:r>
            <a:r>
              <a:rPr lang="es-ES" sz="1400" b="1" dirty="0"/>
              <a:t>pecarí chaqueño</a:t>
            </a:r>
            <a:r>
              <a:rPr lang="es-ES" sz="1400" dirty="0"/>
              <a:t>, está </a:t>
            </a:r>
            <a:r>
              <a:rPr lang="es-ES" sz="1400" dirty="0" err="1"/>
              <a:t>en</a:t>
            </a:r>
            <a:r>
              <a:rPr lang="es-ES" sz="1400" b="1" dirty="0" err="1">
                <a:hlinkClick r:id="rId2"/>
              </a:rPr>
              <a:t>peligro</a:t>
            </a:r>
            <a:r>
              <a:rPr lang="es-ES" sz="1400" b="1" dirty="0">
                <a:hlinkClick r:id="rId2"/>
              </a:rPr>
              <a:t> de extinción</a:t>
            </a:r>
            <a:r>
              <a:rPr lang="es-ES" sz="1400" dirty="0"/>
              <a:t> según la IUCN. </a:t>
            </a:r>
            <a:br>
              <a:rPr lang="es-ES" sz="1400" dirty="0"/>
            </a:br>
            <a:endParaRPr lang="es-ES" sz="1400" dirty="0"/>
          </a:p>
        </p:txBody>
      </p:sp>
      <p:sp>
        <p:nvSpPr>
          <p:cNvPr id="4" name="3 Rectángulo"/>
          <p:cNvSpPr/>
          <p:nvPr/>
        </p:nvSpPr>
        <p:spPr>
          <a:xfrm>
            <a:off x="4427984" y="1140522"/>
            <a:ext cx="4572000" cy="4185761"/>
          </a:xfrm>
          <a:prstGeom prst="rect">
            <a:avLst/>
          </a:prstGeom>
        </p:spPr>
        <p:txBody>
          <a:bodyPr>
            <a:spAutoFit/>
          </a:bodyPr>
          <a:lstStyle/>
          <a:p>
            <a:r>
              <a:rPr lang="es-ES" sz="1400" b="1" dirty="0"/>
              <a:t>AMENAZAS</a:t>
            </a:r>
            <a:r>
              <a:rPr lang="es-ES" sz="1400" dirty="0"/>
              <a:t> </a:t>
            </a:r>
            <a:br>
              <a:rPr lang="es-ES" sz="1400" dirty="0"/>
            </a:br>
            <a:r>
              <a:rPr lang="es-ES" sz="1400" dirty="0"/>
              <a:t/>
            </a:r>
            <a:br>
              <a:rPr lang="es-ES" sz="1400" dirty="0"/>
            </a:br>
            <a:r>
              <a:rPr lang="es-ES" sz="1400" dirty="0"/>
              <a:t>Junto al jaguar, el enemigo más importante para el chancho es el hombre por varias razones: </a:t>
            </a:r>
            <a:br>
              <a:rPr lang="es-ES" sz="1400" dirty="0"/>
            </a:br>
            <a:r>
              <a:rPr lang="es-ES" sz="1400" dirty="0"/>
              <a:t/>
            </a:r>
            <a:br>
              <a:rPr lang="es-ES" sz="1400" dirty="0"/>
            </a:br>
            <a:r>
              <a:rPr lang="es-ES" sz="1400" dirty="0"/>
              <a:t>CAZA: para comerciar con su piel o para comérselos. Si bien hay menos animales cazados de esta especie en comparación con otras especies de chanchos de la zona, la caza deportiva y de subsistencia pueden alterar dramáticamente su población según lo que se ha deducido de las observaciones directas. Pese a las normas que lo prohíben, las tres especies de pecarís de la zona son cazados enérgicamente dondequiera que se produzcan, incluso en los parques nacionales y áreas de reserva. </a:t>
            </a:r>
            <a:br>
              <a:rPr lang="es-ES" sz="1400" dirty="0"/>
            </a:br>
            <a:r>
              <a:rPr lang="es-ES" sz="1400" dirty="0"/>
              <a:t>Aunque su piel es muchísimo menos valiosa que la de los otros pecaríes, aún se cazan con fines </a:t>
            </a:r>
            <a:r>
              <a:rPr lang="es-ES" sz="1400" dirty="0" err="1"/>
              <a:t>comerciale</a:t>
            </a:r>
            <a:endParaRPr lang="es-ES" sz="1400" dirty="0"/>
          </a:p>
        </p:txBody>
      </p:sp>
      <p:pic>
        <p:nvPicPr>
          <p:cNvPr id="4098" name="Picture 2" descr="http://www.animalesextincion.es/images/noticias/0605090148_pecari_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8135"/>
            <a:ext cx="35718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87527"/>
      </p:ext>
    </p:extLst>
  </p:cSld>
  <p:clrMapOvr>
    <a:masterClrMapping/>
  </p:clrMapOvr>
  <mc:AlternateContent xmlns:mc="http://schemas.openxmlformats.org/markup-compatibility/2006" xmlns:p14="http://schemas.microsoft.com/office/powerpoint/2010/main">
    <mc:Choice Requires="p14">
      <p:transition spd="slow" p14:dur="2000" advTm="15000">
        <p14:prism isContent="1"/>
      </p:transition>
    </mc:Choice>
    <mc:Fallback xmlns="">
      <p:transition spd="slow"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7842"/>
            <a:ext cx="9137104" cy="3416320"/>
          </a:xfrm>
          <a:prstGeom prst="rect">
            <a:avLst/>
          </a:prstGeom>
        </p:spPr>
        <p:txBody>
          <a:bodyPr wrap="square">
            <a:spAutoFit/>
          </a:bodyPr>
          <a:lstStyle/>
          <a:p>
            <a:r>
              <a:rPr lang="es-ES" sz="1200" i="1" dirty="0"/>
              <a:t>El escribano palustre  (</a:t>
            </a:r>
            <a:r>
              <a:rPr lang="es-ES" sz="1200" i="1" dirty="0" err="1"/>
              <a:t>Emberiza</a:t>
            </a:r>
            <a:r>
              <a:rPr lang="es-ES" sz="1200" i="1" dirty="0"/>
              <a:t> </a:t>
            </a:r>
            <a:r>
              <a:rPr lang="es-ES" sz="1200" i="1" dirty="0" err="1"/>
              <a:t>schoeniclus</a:t>
            </a:r>
            <a:r>
              <a:rPr lang="es-ES" sz="1200" i="1" dirty="0"/>
              <a:t>) es un ave del grupo de los </a:t>
            </a:r>
            <a:r>
              <a:rPr lang="es-ES" sz="1200" i="1" dirty="0" err="1"/>
              <a:t>passeriformes</a:t>
            </a:r>
            <a:r>
              <a:rPr lang="es-ES" sz="1200" i="1" dirty="0"/>
              <a:t>, al que pertenecen todos los pajaritos que cantan, tipo jilgueros. Es una especie que vive asociada a las zonas húmedas, donde cría. Es un ave bastante extendida en toda Europa. La subespecie nominal no está en peligro, pero sí el escribano palustre (</a:t>
            </a:r>
            <a:r>
              <a:rPr lang="es-ES" sz="1200" i="1" dirty="0" err="1"/>
              <a:t>whiterbyii</a:t>
            </a:r>
            <a:r>
              <a:rPr lang="es-ES" sz="1200" i="1" dirty="0"/>
              <a:t>  que se caracteriza porque el tamaño del pico es más grande y porque canta de forma diferente. Según el censo realizado por SEO-</a:t>
            </a:r>
            <a:r>
              <a:rPr lang="es-ES" sz="1200" i="1" dirty="0" err="1"/>
              <a:t>Birdlife</a:t>
            </a:r>
            <a:r>
              <a:rPr lang="es-ES" sz="1200" i="1" dirty="0"/>
              <a:t> y publicado en su monográfico sobre la especie, se estima entre 254 y 360 el número de parejas de </a:t>
            </a:r>
            <a:r>
              <a:rPr lang="es-ES" sz="1200" i="1" dirty="0" err="1"/>
              <a:t>Emberiza</a:t>
            </a:r>
            <a:r>
              <a:rPr lang="es-ES" sz="1200" i="1" dirty="0"/>
              <a:t> </a:t>
            </a:r>
            <a:r>
              <a:rPr lang="es-ES" sz="1200" i="1" dirty="0" err="1"/>
              <a:t>schoeniclus</a:t>
            </a:r>
            <a:r>
              <a:rPr lang="es-ES" sz="1200" i="1" dirty="0"/>
              <a:t> </a:t>
            </a:r>
            <a:r>
              <a:rPr lang="es-ES" sz="1200" i="1" dirty="0" err="1"/>
              <a:t>whiterbyii</a:t>
            </a:r>
            <a:r>
              <a:rPr lang="es-ES" sz="1200" i="1" dirty="0"/>
              <a:t> en España, lo cual es muy poco para un </a:t>
            </a:r>
            <a:r>
              <a:rPr lang="es-ES" sz="1200" i="1" dirty="0" err="1"/>
              <a:t>passeriforme</a:t>
            </a:r>
            <a:r>
              <a:rPr lang="es-ES" sz="1200" i="1" dirty="0"/>
              <a:t>. Y se concentra en Baleares (solo en el Parque Natural de la Albufera de Mallorca), en zonas de Levante y en el sur de Francia. "Esta ya es una razón sólida para evitar el peligro de extinción. Y realmente no sabemos todavía las causas. Hay teorías, pero no conocemos porqué está bajando tanto su población. Lo que preocupa más es que bajó muy rápido durante un periodo de tiempo. Ahora parece que se ha estabilizado", explica Manolo Suárez, responsable de ornitología del Gobierno Balear. Las actuaciones que se llevan a cabo en Mallorca se centran en la protección de los espacios naturales donde acuden a nidificar. "Hay que procurar mantener un espacio protegido. Si lo gestionas en función de las necesidades de las especies, en este caso con zonas de cañas espesas ya que se alimenta de larvas que cogen al romper la caña, cuanta más extensión de hábitat, mejores posibilidades de que no se extinga", explica Suárez. Porque el deterioro del hábitat es la principal causa de que se extingan las especies. Los científicos se toparon hace unos años con que el éxito reproductor de la especie era muy bajo. "Mediante anillamiento vimos que el número de jóvenes respecto adultos era muy </a:t>
            </a:r>
            <a:r>
              <a:rPr lang="es-ES" sz="1200" i="1" dirty="0" smtClean="0"/>
              <a:t>bajo</a:t>
            </a:r>
            <a:r>
              <a:rPr lang="es-ES" sz="1200" i="1" dirty="0"/>
              <a:t/>
            </a:r>
            <a:br>
              <a:rPr lang="es-ES" sz="1200" i="1" dirty="0"/>
            </a:br>
            <a:endParaRPr lang="es-ES" sz="1200" i="1" dirty="0"/>
          </a:p>
        </p:txBody>
      </p:sp>
      <p:pic>
        <p:nvPicPr>
          <p:cNvPr id="2064" name="Picture 16" descr="http://cdn.20m.es/img2/recortes/2015/05/14/224302-332-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24162"/>
            <a:ext cx="5544616" cy="343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94252"/>
      </p:ext>
    </p:extLst>
  </p:cSld>
  <p:clrMapOvr>
    <a:masterClrMapping/>
  </p:clrMapOvr>
  <mc:AlternateContent xmlns:mc="http://schemas.openxmlformats.org/markup-compatibility/2006" xmlns:p14="http://schemas.microsoft.com/office/powerpoint/2010/main">
    <mc:Choice Requires="p14">
      <p:transition spd="slow" p14:dur="1100" advTm="15000">
        <p14:switch dir="r"/>
      </p:transition>
    </mc:Choice>
    <mc:Fallback xmlns="">
      <p:transition spd="slow"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44233" y="946"/>
            <a:ext cx="4572000" cy="3016210"/>
          </a:xfrm>
          <a:prstGeom prst="rect">
            <a:avLst/>
          </a:prstGeom>
        </p:spPr>
        <p:txBody>
          <a:bodyPr>
            <a:spAutoFit/>
          </a:bodyPr>
          <a:lstStyle/>
          <a:p>
            <a:r>
              <a:rPr lang="es-ES" sz="1400" b="1" dirty="0"/>
              <a:t>AMENAZAS</a:t>
            </a:r>
            <a:r>
              <a:rPr lang="es-ES" sz="1400" dirty="0"/>
              <a:t> </a:t>
            </a:r>
            <a:br>
              <a:rPr lang="es-ES" sz="1400" dirty="0"/>
            </a:br>
            <a:r>
              <a:rPr lang="es-ES" sz="1400" dirty="0"/>
              <a:t/>
            </a:r>
            <a:br>
              <a:rPr lang="es-ES" sz="1400" dirty="0"/>
            </a:br>
            <a:r>
              <a:rPr lang="es-ES" sz="1400" dirty="0"/>
              <a:t>Desde los años 60, la cuenca del </a:t>
            </a:r>
            <a:r>
              <a:rPr lang="es-ES" sz="1400" dirty="0" err="1"/>
              <a:t>Araguaia</a:t>
            </a:r>
            <a:r>
              <a:rPr lang="es-ES" sz="1400" dirty="0"/>
              <a:t> ha sufrido una gran presión antropogénica por causa de la agricultura, la actividad ganadera y la construcción de represas hidroeléctricas, señalan los autores del estudio. </a:t>
            </a:r>
            <a:br>
              <a:rPr lang="es-ES" sz="1400" dirty="0"/>
            </a:br>
            <a:r>
              <a:rPr lang="es-ES" sz="1400" dirty="0"/>
              <a:t/>
            </a:r>
            <a:br>
              <a:rPr lang="es-ES" sz="1400" dirty="0"/>
            </a:br>
            <a:r>
              <a:rPr lang="es-ES" sz="1400" dirty="0"/>
              <a:t>Además los delfines roban pescado de las redes, por eso los pescadores no los quieren mucho y alguna gente les dispara, dice Tomas </a:t>
            </a:r>
            <a:r>
              <a:rPr lang="es-ES" sz="1400" dirty="0" err="1"/>
              <a:t>Hrbek</a:t>
            </a:r>
            <a:r>
              <a:rPr lang="es-ES" sz="1400" dirty="0"/>
              <a:t>, de la Universidad Federal de Amazonas</a:t>
            </a:r>
            <a:r>
              <a:rPr lang="es-ES" dirty="0"/>
              <a:t>. </a:t>
            </a:r>
            <a:br>
              <a:rPr lang="es-ES" dirty="0"/>
            </a:br>
            <a:endParaRPr lang="es-ES" dirty="0"/>
          </a:p>
        </p:txBody>
      </p:sp>
      <p:sp>
        <p:nvSpPr>
          <p:cNvPr id="3" name="2 Rectángulo"/>
          <p:cNvSpPr/>
          <p:nvPr/>
        </p:nvSpPr>
        <p:spPr>
          <a:xfrm>
            <a:off x="4572000" y="3017156"/>
            <a:ext cx="4572000" cy="3754874"/>
          </a:xfrm>
          <a:prstGeom prst="rect">
            <a:avLst/>
          </a:prstGeom>
        </p:spPr>
        <p:txBody>
          <a:bodyPr>
            <a:spAutoFit/>
          </a:bodyPr>
          <a:lstStyle/>
          <a:p>
            <a:r>
              <a:rPr lang="es-ES" sz="1400" b="1" dirty="0"/>
              <a:t>CARACTERÍSTICAS</a:t>
            </a:r>
            <a:r>
              <a:rPr lang="es-ES" sz="1400" dirty="0"/>
              <a:t> </a:t>
            </a:r>
            <a:br>
              <a:rPr lang="es-ES" sz="1400" dirty="0"/>
            </a:br>
            <a:r>
              <a:rPr lang="es-ES" sz="1400" dirty="0"/>
              <a:t/>
            </a:r>
            <a:br>
              <a:rPr lang="es-ES" sz="1400" dirty="0"/>
            </a:br>
            <a:r>
              <a:rPr lang="es-ES" sz="1400" dirty="0"/>
              <a:t>El </a:t>
            </a:r>
            <a:r>
              <a:rPr lang="es-ES" sz="1400" dirty="0" err="1"/>
              <a:t>araguaia</a:t>
            </a:r>
            <a:r>
              <a:rPr lang="es-ES" sz="1400" dirty="0"/>
              <a:t> es más pequeño y tiene menos dientes; los delfines de río se caracterizan por tener hocicos largos que les permiten atrapar peces en el lodo del lecho del río. </a:t>
            </a:r>
            <a:br>
              <a:rPr lang="es-ES" sz="1400" dirty="0"/>
            </a:br>
            <a:r>
              <a:rPr lang="es-ES" sz="1400" dirty="0"/>
              <a:t/>
            </a:r>
            <a:br>
              <a:rPr lang="es-ES" sz="1400" dirty="0"/>
            </a:br>
            <a:r>
              <a:rPr lang="es-ES" sz="1400" dirty="0"/>
              <a:t>Los científicos dicen que hay diferencias en cuanto al número de dientes (tiene 24 por mandíbula, a diferencia de los 25 a 29 en otras especies). Sin embargo, la mayoría de los rasgos que los distinguen fueron hallados en sus genes. Tras analizar muestras de ADN de decenas de delfines en ambos ríos, el equipo de Manaos concluyó que la criatura del </a:t>
            </a:r>
            <a:r>
              <a:rPr lang="es-ES" sz="1400" dirty="0" err="1"/>
              <a:t>Araguaia</a:t>
            </a:r>
            <a:r>
              <a:rPr lang="es-ES" sz="1400" dirty="0"/>
              <a:t> era, de hecho, una especie nueva. </a:t>
            </a:r>
            <a:br>
              <a:rPr lang="es-ES" sz="1400" dirty="0"/>
            </a:br>
            <a:endParaRPr lang="es-ES" sz="1400" dirty="0"/>
          </a:p>
        </p:txBody>
      </p:sp>
      <p:sp>
        <p:nvSpPr>
          <p:cNvPr id="4" name="3 Rectángulo"/>
          <p:cNvSpPr/>
          <p:nvPr/>
        </p:nvSpPr>
        <p:spPr>
          <a:xfrm>
            <a:off x="14086" y="5602479"/>
            <a:ext cx="4572000" cy="1169551"/>
          </a:xfrm>
          <a:prstGeom prst="rect">
            <a:avLst/>
          </a:prstGeom>
        </p:spPr>
        <p:txBody>
          <a:bodyPr>
            <a:spAutoFit/>
          </a:bodyPr>
          <a:lstStyle/>
          <a:p>
            <a:r>
              <a:rPr lang="es-ES" sz="1400" b="1" dirty="0"/>
              <a:t>HÁBITAT</a:t>
            </a:r>
            <a:r>
              <a:rPr lang="es-ES" sz="1400" dirty="0"/>
              <a:t> </a:t>
            </a:r>
            <a:br>
              <a:rPr lang="es-ES" sz="1400" dirty="0"/>
            </a:br>
            <a:r>
              <a:rPr lang="es-ES" sz="1400" dirty="0"/>
              <a:t/>
            </a:r>
            <a:br>
              <a:rPr lang="es-ES" sz="1400" dirty="0"/>
            </a:br>
            <a:r>
              <a:rPr lang="es-ES" sz="1400" dirty="0"/>
              <a:t>Viven en el río </a:t>
            </a:r>
            <a:r>
              <a:rPr lang="es-ES" sz="1400" dirty="0" err="1"/>
              <a:t>Araguaia</a:t>
            </a:r>
            <a:r>
              <a:rPr lang="es-ES" sz="1400" dirty="0"/>
              <a:t>, en Brasil; de ahí su nombre. Este río recorre 2.600 kilómetros hasta unirse con el Amazonas. </a:t>
            </a:r>
          </a:p>
        </p:txBody>
      </p:sp>
      <p:pic>
        <p:nvPicPr>
          <p:cNvPr id="4098" name="Picture 2" descr="http://www.animalesextincion.es/images/2402140410_Aragua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6" y="2456"/>
            <a:ext cx="4292200" cy="342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313"/>
      </p:ext>
    </p:extLst>
  </p:cSld>
  <p:clrMapOvr>
    <a:masterClrMapping/>
  </p:clrMapOvr>
  <mc:AlternateContent xmlns:mc="http://schemas.openxmlformats.org/markup-compatibility/2006" xmlns:p14="http://schemas.microsoft.com/office/powerpoint/2010/main">
    <mc:Choice Requires="p14">
      <p:transition spd="slow" p14:dur="1200" advTm="15000">
        <p14:prism/>
      </p:transition>
    </mc:Choice>
    <mc:Fallback xmlns="">
      <p:transition spd="slow"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0"/>
            <a:ext cx="4572000" cy="2462213"/>
          </a:xfrm>
          <a:prstGeom prst="rect">
            <a:avLst/>
          </a:prstGeom>
        </p:spPr>
        <p:txBody>
          <a:bodyPr>
            <a:spAutoFit/>
          </a:bodyPr>
          <a:lstStyle/>
          <a:p>
            <a:r>
              <a:rPr lang="es-ES" sz="1400" dirty="0"/>
              <a:t>La </a:t>
            </a:r>
            <a:r>
              <a:rPr lang="es-ES" sz="1400" b="1" dirty="0"/>
              <a:t>foca de Casco (</a:t>
            </a:r>
            <a:r>
              <a:rPr lang="es-ES" sz="1400" b="1" i="1" dirty="0" err="1"/>
              <a:t>Cystophora</a:t>
            </a:r>
            <a:r>
              <a:rPr lang="es-ES" sz="1400" b="1" i="1" dirty="0"/>
              <a:t> </a:t>
            </a:r>
            <a:r>
              <a:rPr lang="es-ES" sz="1400" b="1" i="1" dirty="0" err="1"/>
              <a:t>cristata</a:t>
            </a:r>
            <a:r>
              <a:rPr lang="es-ES" sz="1400" b="1" dirty="0"/>
              <a:t>)</a:t>
            </a:r>
            <a:r>
              <a:rPr lang="es-ES" sz="1400" dirty="0"/>
              <a:t> en las zonas de cría del noroeste del Atlántico se encuentran en poblaciones estables o en modesto incremento. Sin embargo, en el noreste las poblaciones han descendido en un 85 a 90 % en los últimos 40 a 60 años. Las causas de la disminución son desconocidas y puede que sean irreversibles; lo que sí se sabe es que siguen afectando a la especie, a pesar de las medidas de protección tomadas en los últimos años. </a:t>
            </a:r>
          </a:p>
        </p:txBody>
      </p:sp>
      <p:sp>
        <p:nvSpPr>
          <p:cNvPr id="3" name="2 Rectángulo"/>
          <p:cNvSpPr/>
          <p:nvPr/>
        </p:nvSpPr>
        <p:spPr>
          <a:xfrm>
            <a:off x="4572000" y="2462213"/>
            <a:ext cx="4572000" cy="2154436"/>
          </a:xfrm>
          <a:prstGeom prst="rect">
            <a:avLst/>
          </a:prstGeom>
        </p:spPr>
        <p:txBody>
          <a:bodyPr>
            <a:spAutoFit/>
          </a:bodyPr>
          <a:lstStyle/>
          <a:p>
            <a:r>
              <a:rPr lang="es-ES" b="1" dirty="0"/>
              <a:t>AMENAZAS</a:t>
            </a:r>
            <a:r>
              <a:rPr lang="es-ES" dirty="0"/>
              <a:t> </a:t>
            </a:r>
            <a:br>
              <a:rPr lang="es-ES" dirty="0"/>
            </a:br>
            <a:r>
              <a:rPr lang="es-ES" dirty="0"/>
              <a:t/>
            </a:r>
            <a:br>
              <a:rPr lang="es-ES" dirty="0"/>
            </a:br>
            <a:r>
              <a:rPr lang="es-ES" sz="1400" dirty="0"/>
              <a:t>Las causas del importante descenso en el noreste Atlántico son desconocidas. Sin embargo, la preocupación por el alarmante descenso ha hecho que se prohíba su caza en los últimos años, aunque parece ser que se le caza. Además Noruega la ha incluido en su Lista Roja como </a:t>
            </a:r>
            <a:r>
              <a:rPr lang="es-ES" sz="1400" b="1" dirty="0"/>
              <a:t>vulnerable</a:t>
            </a:r>
            <a:r>
              <a:rPr lang="es-ES" sz="1400" dirty="0"/>
              <a:t>. </a:t>
            </a:r>
          </a:p>
        </p:txBody>
      </p:sp>
      <p:sp>
        <p:nvSpPr>
          <p:cNvPr id="4" name="3 Rectángulo"/>
          <p:cNvSpPr/>
          <p:nvPr/>
        </p:nvSpPr>
        <p:spPr>
          <a:xfrm>
            <a:off x="-13816" y="3216970"/>
            <a:ext cx="4572000" cy="3539430"/>
          </a:xfrm>
          <a:prstGeom prst="rect">
            <a:avLst/>
          </a:prstGeom>
        </p:spPr>
        <p:txBody>
          <a:bodyPr>
            <a:spAutoFit/>
          </a:bodyPr>
          <a:lstStyle/>
          <a:p>
            <a:r>
              <a:rPr lang="es-ES" sz="1400" b="1" dirty="0"/>
              <a:t>HÁBITAT Y ÁREA DE DISTRIBUCIÓN</a:t>
            </a:r>
            <a:r>
              <a:rPr lang="es-ES" sz="1400" dirty="0"/>
              <a:t> </a:t>
            </a:r>
            <a:br>
              <a:rPr lang="es-ES" sz="1400" dirty="0"/>
            </a:br>
            <a:r>
              <a:rPr lang="es-ES" sz="1400" dirty="0"/>
              <a:t/>
            </a:r>
            <a:br>
              <a:rPr lang="es-ES" sz="1400" dirty="0"/>
            </a:br>
            <a:r>
              <a:rPr lang="es-ES" sz="1400" dirty="0"/>
              <a:t>Es natural de las aguas árticas y el océano Atlántico. </a:t>
            </a:r>
            <a:br>
              <a:rPr lang="es-ES" sz="1400" dirty="0"/>
            </a:br>
            <a:r>
              <a:rPr lang="es-ES" sz="1400" dirty="0"/>
              <a:t/>
            </a:r>
            <a:br>
              <a:rPr lang="es-ES" sz="1400" dirty="0"/>
            </a:br>
            <a:r>
              <a:rPr lang="es-ES" sz="1400" dirty="0"/>
              <a:t>Su distribución comprende las aguas desde el noreste de América del Norte hasta Islandia y </a:t>
            </a:r>
            <a:r>
              <a:rPr lang="es-ES" sz="1400" dirty="0" err="1"/>
              <a:t>Svalbard</a:t>
            </a:r>
            <a:r>
              <a:rPr lang="es-ES" sz="1400" dirty="0"/>
              <a:t> (archipiélago situado en el océano Glacial Ártico). </a:t>
            </a:r>
            <a:br>
              <a:rPr lang="es-ES" sz="1400" dirty="0"/>
            </a:br>
            <a:r>
              <a:rPr lang="es-ES" sz="1400" dirty="0"/>
              <a:t/>
            </a:r>
            <a:br>
              <a:rPr lang="es-ES" sz="1400" dirty="0"/>
            </a:br>
            <a:r>
              <a:rPr lang="es-ES" sz="1400" dirty="0"/>
              <a:t>Existen cuatro grandes áreas de cría, cerca de las Islas Magdalena en el Golfo de San Lorenzo, al norte de Terranova, en un área conocida como el ´Frente´, en el estrecho de Davis y en el oeste de hielo en el Mar de Groenlandia, cerca de la isla de </a:t>
            </a:r>
            <a:r>
              <a:rPr lang="es-ES" sz="1400" dirty="0" err="1"/>
              <a:t>Jan</a:t>
            </a:r>
            <a:r>
              <a:rPr lang="es-ES" sz="1400" dirty="0"/>
              <a:t> Mayen. </a:t>
            </a:r>
          </a:p>
        </p:txBody>
      </p:sp>
      <p:pic>
        <p:nvPicPr>
          <p:cNvPr id="1026" name="Picture 2" descr="http://www.animalesextincion.es/images/noticias/2803090150_foca_casco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3239909" cy="268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77147"/>
      </p:ext>
    </p:extLst>
  </p:cSld>
  <p:clrMapOvr>
    <a:masterClrMapping/>
  </p:clrMapOvr>
  <mc:AlternateContent xmlns:mc="http://schemas.openxmlformats.org/markup-compatibility/2006" xmlns:p14="http://schemas.microsoft.com/office/powerpoint/2010/main">
    <mc:Choice Requires="p14">
      <p:transition spd="slow" p14:dur="4400" advTm="15000">
        <p14:honeycomb/>
      </p:transition>
    </mc:Choice>
    <mc:Fallback xmlns="">
      <p:transition spd="slow"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33486"/>
            <a:ext cx="4572000" cy="2677656"/>
          </a:xfrm>
          <a:prstGeom prst="rect">
            <a:avLst/>
          </a:prstGeom>
        </p:spPr>
        <p:txBody>
          <a:bodyPr>
            <a:spAutoFit/>
          </a:bodyPr>
          <a:lstStyle/>
          <a:p>
            <a:r>
              <a:rPr lang="es-ES" sz="1400" dirty="0"/>
              <a:t>Las nutrias son mamíferos carnívoros de la familia de los mustélidos que comprende 13 especies dentro de 7 géneros, encontrándose nutrias por prácticamente todo el mundo. Sin embargo, algunas de ellas están amenazadas como es el caso de la nutria gigante. </a:t>
            </a:r>
            <a:br>
              <a:rPr lang="es-ES" sz="1400" dirty="0"/>
            </a:br>
            <a:r>
              <a:rPr lang="es-ES" sz="1400" dirty="0"/>
              <a:t/>
            </a:r>
            <a:br>
              <a:rPr lang="es-ES" sz="1400" dirty="0"/>
            </a:br>
            <a:r>
              <a:rPr lang="es-ES" sz="1400" dirty="0"/>
              <a:t>Esta es una de las nutrias más amenazadas de Latinoamérica ya que ha sido severamente perseguida por su piel y ya se encuentra localmente extinta en muchas zonas de su distribución original. </a:t>
            </a:r>
          </a:p>
        </p:txBody>
      </p:sp>
      <p:pic>
        <p:nvPicPr>
          <p:cNvPr id="2050" name="Picture 2" descr="http://www.animalesextincion.es/images/noticias/1911081214_nutria_gigant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953"/>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72000" y="2851767"/>
            <a:ext cx="4572000" cy="3108543"/>
          </a:xfrm>
          <a:prstGeom prst="rect">
            <a:avLst/>
          </a:prstGeom>
        </p:spPr>
        <p:txBody>
          <a:bodyPr>
            <a:spAutoFit/>
          </a:bodyPr>
          <a:lstStyle/>
          <a:p>
            <a:r>
              <a:rPr lang="es-ES" sz="1400" b="1" dirty="0"/>
              <a:t>AMENAZAS</a:t>
            </a:r>
            <a:r>
              <a:rPr lang="es-ES" sz="1400" dirty="0"/>
              <a:t> </a:t>
            </a:r>
            <a:br>
              <a:rPr lang="es-ES" sz="1400" dirty="0"/>
            </a:br>
            <a:r>
              <a:rPr lang="es-ES" sz="1400" dirty="0"/>
              <a:t/>
            </a:r>
            <a:br>
              <a:rPr lang="es-ES" sz="1400" dirty="0"/>
            </a:br>
            <a:r>
              <a:rPr lang="es-ES" sz="1400" dirty="0"/>
              <a:t>Esta especie está en peligro debido a la disminución de la población en el futuro por culpa del declive de su hábitat por la pérdida y explotación del mismo. </a:t>
            </a:r>
            <a:br>
              <a:rPr lang="es-ES" sz="1400" dirty="0"/>
            </a:br>
            <a:r>
              <a:rPr lang="es-ES" sz="1400" dirty="0"/>
              <a:t/>
            </a:r>
            <a:br>
              <a:rPr lang="es-ES" sz="1400" dirty="0"/>
            </a:br>
            <a:r>
              <a:rPr lang="es-ES" sz="1400" dirty="0"/>
              <a:t>Mientras en el pasado, la caza indiscriminada y sin ningún miramiento por su piel estaba al orden del día y afectó fuertemente a estas grandes nutrias, actualmente han aparecido otras amenazas antropogénicas como el aumento de la colonización de las zonas de selva tropical. </a:t>
            </a:r>
          </a:p>
        </p:txBody>
      </p:sp>
      <p:sp>
        <p:nvSpPr>
          <p:cNvPr id="4" name="3 Rectángulo"/>
          <p:cNvSpPr/>
          <p:nvPr/>
        </p:nvSpPr>
        <p:spPr>
          <a:xfrm>
            <a:off x="11694" y="3600918"/>
            <a:ext cx="4572000" cy="2462213"/>
          </a:xfrm>
          <a:prstGeom prst="rect">
            <a:avLst/>
          </a:prstGeom>
        </p:spPr>
        <p:txBody>
          <a:bodyPr>
            <a:spAutoFit/>
          </a:bodyPr>
          <a:lstStyle/>
          <a:p>
            <a:r>
              <a:rPr lang="es-ES" sz="1400" b="1" dirty="0"/>
              <a:t>HÁBITAT Y ÁREA GEOGRÁFICA</a:t>
            </a:r>
            <a:r>
              <a:rPr lang="es-ES" sz="1400" dirty="0"/>
              <a:t> </a:t>
            </a:r>
            <a:br>
              <a:rPr lang="es-ES" sz="1400" dirty="0"/>
            </a:br>
            <a:r>
              <a:rPr lang="es-ES" sz="1400" dirty="0"/>
              <a:t/>
            </a:r>
            <a:br>
              <a:rPr lang="es-ES" sz="1400" dirty="0"/>
            </a:br>
            <a:r>
              <a:rPr lang="es-ES" sz="1400" dirty="0"/>
              <a:t>Es endémico de Sur América. Al norte su distribución llega hasta cerca del mar Caribe, aunque no lo incluye. Al sur su distribución llega hasta </a:t>
            </a:r>
            <a:r>
              <a:rPr lang="es-ES" sz="1400" dirty="0">
                <a:hlinkClick r:id="rId3"/>
              </a:rPr>
              <a:t>Argentina</a:t>
            </a:r>
            <a:r>
              <a:rPr lang="es-ES" sz="1400" dirty="0"/>
              <a:t>, aunque las poblaciones de </a:t>
            </a:r>
            <a:r>
              <a:rPr lang="es-ES" sz="1400" dirty="0">
                <a:hlinkClick r:id="rId3"/>
              </a:rPr>
              <a:t>Argentina</a:t>
            </a:r>
            <a:r>
              <a:rPr lang="es-ES" sz="1400" dirty="0"/>
              <a:t> y Uruguay se consideran extinguidas. La especie no se encuentra en Chile. La mayoría de ejemplares se encuentran en la Amazonía brasileña y las regiones limítrofes de</a:t>
            </a:r>
          </a:p>
        </p:txBody>
      </p:sp>
    </p:spTree>
    <p:extLst>
      <p:ext uri="{BB962C8B-B14F-4D97-AF65-F5344CB8AC3E}">
        <p14:creationId xmlns:p14="http://schemas.microsoft.com/office/powerpoint/2010/main" val="3851203542"/>
      </p:ext>
    </p:extLst>
  </p:cSld>
  <p:clrMapOvr>
    <a:masterClrMapping/>
  </p:clrMapOvr>
  <mc:AlternateContent xmlns:mc="http://schemas.openxmlformats.org/markup-compatibility/2006" xmlns:p14="http://schemas.microsoft.com/office/powerpoint/2010/main">
    <mc:Choice Requires="p14">
      <p:transition spd="slow" p14:dur="1400" advTm="15000">
        <p14:doors dir="vert"/>
      </p:transition>
    </mc:Choice>
    <mc:Fallback xmlns="">
      <p:transition spd="slow"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50229" y="-19647"/>
            <a:ext cx="4572000" cy="1600438"/>
          </a:xfrm>
          <a:prstGeom prst="rect">
            <a:avLst/>
          </a:prstGeom>
        </p:spPr>
        <p:txBody>
          <a:bodyPr>
            <a:spAutoFit/>
          </a:bodyPr>
          <a:lstStyle/>
          <a:p>
            <a:r>
              <a:rPr lang="es-ES" sz="1400" dirty="0"/>
              <a:t>El </a:t>
            </a:r>
            <a:r>
              <a:rPr lang="es-ES" sz="1400" b="1" dirty="0"/>
              <a:t>jaguar es el felino más grande de América</a:t>
            </a:r>
            <a:r>
              <a:rPr lang="es-ES" sz="1400" dirty="0"/>
              <a:t>, y el único representante del género </a:t>
            </a:r>
            <a:r>
              <a:rPr lang="es-ES" sz="1400" i="1" dirty="0"/>
              <a:t>Panthera</a:t>
            </a:r>
            <a:r>
              <a:rPr lang="es-ES" sz="1400" dirty="0"/>
              <a:t> allí (</a:t>
            </a:r>
            <a:r>
              <a:rPr lang="es-ES" sz="1400" dirty="0" err="1"/>
              <a:t>Nowell</a:t>
            </a:r>
            <a:r>
              <a:rPr lang="es-ES" sz="1400" dirty="0"/>
              <a:t> y Jackson 1996). Es la tercera especie de felino </a:t>
            </a:r>
            <a:r>
              <a:rPr lang="es-ES" sz="1400" b="1" dirty="0"/>
              <a:t>más grande del mundo</a:t>
            </a:r>
            <a:r>
              <a:rPr lang="es-ES" sz="1400" dirty="0"/>
              <a:t>. Es además el mayor depredador en las zonas selváticas donde habita junto al caimán. </a:t>
            </a:r>
            <a:br>
              <a:rPr lang="es-ES" sz="1400" dirty="0"/>
            </a:br>
            <a:endParaRPr lang="es-ES" sz="1400" dirty="0"/>
          </a:p>
        </p:txBody>
      </p:sp>
      <p:sp>
        <p:nvSpPr>
          <p:cNvPr id="3" name="2 Rectángulo"/>
          <p:cNvSpPr/>
          <p:nvPr/>
        </p:nvSpPr>
        <p:spPr>
          <a:xfrm>
            <a:off x="4550229" y="1580791"/>
            <a:ext cx="4572000" cy="2893100"/>
          </a:xfrm>
          <a:prstGeom prst="rect">
            <a:avLst/>
          </a:prstGeom>
        </p:spPr>
        <p:txBody>
          <a:bodyPr>
            <a:spAutoFit/>
          </a:bodyPr>
          <a:lstStyle/>
          <a:p>
            <a:r>
              <a:rPr lang="es-ES" sz="1400" b="1" dirty="0"/>
              <a:t>AMENAZAS</a:t>
            </a:r>
            <a:r>
              <a:rPr lang="es-ES" sz="1400" dirty="0"/>
              <a:t> </a:t>
            </a:r>
            <a:br>
              <a:rPr lang="es-ES" sz="1400" dirty="0"/>
            </a:br>
            <a:r>
              <a:rPr lang="es-ES" sz="1400" dirty="0"/>
              <a:t/>
            </a:r>
            <a:br>
              <a:rPr lang="es-ES" sz="1400" dirty="0"/>
            </a:br>
            <a:r>
              <a:rPr lang="es-ES" sz="1400" dirty="0"/>
              <a:t>Como más importante está la amenaza de la pérdida de hábitat de esta </a:t>
            </a:r>
            <a:r>
              <a:rPr lang="es-ES" sz="1400" i="1" dirty="0"/>
              <a:t>P. </a:t>
            </a:r>
            <a:r>
              <a:rPr lang="es-ES" sz="1400" i="1" dirty="0" err="1"/>
              <a:t>onca</a:t>
            </a:r>
            <a:r>
              <a:rPr lang="es-ES" sz="1400" dirty="0"/>
              <a:t>. Las tasas de deforestación elevadas en América Latina, y la fragmentación del hábitat y de las poblaciones de jaguar convierten a esta especie en vulnerable al hombre (</a:t>
            </a:r>
            <a:r>
              <a:rPr lang="es-ES" sz="1400" dirty="0" err="1"/>
              <a:t>Nowell</a:t>
            </a:r>
            <a:r>
              <a:rPr lang="es-ES" sz="1400" dirty="0"/>
              <a:t> y Jackson 1996). </a:t>
            </a:r>
            <a:br>
              <a:rPr lang="es-ES" sz="1400" dirty="0"/>
            </a:br>
            <a:r>
              <a:rPr lang="es-ES" sz="1400" dirty="0"/>
              <a:t/>
            </a:r>
            <a:br>
              <a:rPr lang="es-ES" sz="1400" dirty="0"/>
            </a:br>
            <a:r>
              <a:rPr lang="es-ES" sz="1400" dirty="0"/>
              <a:t>Además las personas compiten con los jaguares por sus presas, y a los jaguares se les dispara frecuentemente, a pesar de la legislación protectora (</a:t>
            </a:r>
            <a:r>
              <a:rPr lang="es-ES" sz="1400" dirty="0" err="1"/>
              <a:t>Nowell</a:t>
            </a:r>
            <a:r>
              <a:rPr lang="es-ES" sz="1400" dirty="0"/>
              <a:t> y Jackson 1996). </a:t>
            </a:r>
          </a:p>
        </p:txBody>
      </p:sp>
      <p:sp>
        <p:nvSpPr>
          <p:cNvPr id="4" name="3 Rectángulo"/>
          <p:cNvSpPr/>
          <p:nvPr/>
        </p:nvSpPr>
        <p:spPr>
          <a:xfrm>
            <a:off x="-21771" y="4611231"/>
            <a:ext cx="4572000" cy="2246769"/>
          </a:xfrm>
          <a:prstGeom prst="rect">
            <a:avLst/>
          </a:prstGeom>
        </p:spPr>
        <p:txBody>
          <a:bodyPr>
            <a:spAutoFit/>
          </a:bodyPr>
          <a:lstStyle/>
          <a:p>
            <a:r>
              <a:rPr lang="es-ES" sz="1400" dirty="0"/>
              <a:t>En </a:t>
            </a:r>
            <a:r>
              <a:rPr lang="es-ES" sz="1400" b="1" dirty="0"/>
              <a:t>MÉXICO está considerada en peligro de </a:t>
            </a:r>
            <a:r>
              <a:rPr lang="es-ES" sz="1400" b="1" dirty="0" err="1"/>
              <a:t>extinción</a:t>
            </a:r>
            <a:r>
              <a:rPr lang="es-ES" sz="1400" dirty="0" err="1"/>
              <a:t>dentro</a:t>
            </a:r>
            <a:r>
              <a:rPr lang="es-ES" sz="1400" dirty="0"/>
              <a:t> del listado de las ´Especies de Mamíferos del Estado de Durango con Problemas de Conservación´ de la Normativa Oficial Mexicana NOM-059-SEMARNAT-2001 del 2002. En el 2006 se calculaba que quedaban </a:t>
            </a:r>
            <a:r>
              <a:rPr lang="es-ES" sz="1400" dirty="0" err="1"/>
              <a:t>en</a:t>
            </a:r>
            <a:r>
              <a:rPr lang="es-ES" sz="1400" dirty="0" err="1">
                <a:hlinkClick r:id="rId2"/>
              </a:rPr>
              <a:t>México</a:t>
            </a:r>
            <a:r>
              <a:rPr lang="es-ES" sz="1400" dirty="0"/>
              <a:t> entre 100 y 150 de ejemplares. (Según información de Oscar Moctezuma, director de </a:t>
            </a:r>
            <a:r>
              <a:rPr lang="es-ES" sz="1400" dirty="0" err="1"/>
              <a:t>Naturalia</a:t>
            </a:r>
            <a:r>
              <a:rPr lang="es-ES" sz="1400" dirty="0"/>
              <a:t>, Comité para la Conservación de Especies Silvestres).</a:t>
            </a:r>
          </a:p>
        </p:txBody>
      </p:sp>
      <p:sp>
        <p:nvSpPr>
          <p:cNvPr id="5" name="4 Rectángulo"/>
          <p:cNvSpPr/>
          <p:nvPr/>
        </p:nvSpPr>
        <p:spPr>
          <a:xfrm>
            <a:off x="107504" y="3731507"/>
            <a:ext cx="4572000" cy="646331"/>
          </a:xfrm>
          <a:prstGeom prst="rect">
            <a:avLst/>
          </a:prstGeom>
        </p:spPr>
        <p:txBody>
          <a:bodyPr>
            <a:spAutoFit/>
          </a:bodyPr>
          <a:lstStyle/>
          <a:p>
            <a:r>
              <a:rPr lang="es-ES" b="1" dirty="0"/>
              <a:t>OTRAS CLASIFICACIONES</a:t>
            </a:r>
            <a:r>
              <a:rPr lang="es-ES" dirty="0"/>
              <a:t> </a:t>
            </a:r>
            <a:br>
              <a:rPr lang="es-ES" dirty="0"/>
            </a:br>
            <a:endParaRPr lang="es-ES" dirty="0"/>
          </a:p>
        </p:txBody>
      </p:sp>
      <p:pic>
        <p:nvPicPr>
          <p:cNvPr id="3074" name="Picture 2" descr="http://www.animalesextincion.es/images/noticias/3008080340_portada%20jagu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2437"/>
            <a:ext cx="3448489"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6956"/>
      </p:ext>
    </p:extLst>
  </p:cSld>
  <p:clrMapOvr>
    <a:masterClrMapping/>
  </p:clrMapOvr>
  <mc:AlternateContent xmlns:mc="http://schemas.openxmlformats.org/markup-compatibility/2006" xmlns:p14="http://schemas.microsoft.com/office/powerpoint/2010/main">
    <mc:Choice Requires="p14">
      <p:transition spd="slow" p14:dur="3900" advTm="15000">
        <p14:glitter pattern="hexagon"/>
      </p:transition>
    </mc:Choice>
    <mc:Fallback xmlns="">
      <p:transition spd="slow" advTm="1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998564"/>
      </p:ext>
    </p:extLst>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imalesextincion.es/images/noticias/1111080835_guacamayoverd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8" y="522699"/>
            <a:ext cx="4199208" cy="197019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24309" y="88304"/>
            <a:ext cx="8928992" cy="369332"/>
          </a:xfrm>
          <a:prstGeom prst="rect">
            <a:avLst/>
          </a:prstGeom>
          <a:noFill/>
        </p:spPr>
        <p:txBody>
          <a:bodyPr wrap="square" rtlCol="0">
            <a:spAutoFit/>
          </a:bodyPr>
          <a:lstStyle/>
          <a:p>
            <a:r>
              <a:rPr lang="es-AR" dirty="0" smtClean="0"/>
              <a:t>Guacamayo verde</a:t>
            </a:r>
          </a:p>
        </p:txBody>
      </p:sp>
      <p:sp>
        <p:nvSpPr>
          <p:cNvPr id="3" name="2 Rectángulo"/>
          <p:cNvSpPr/>
          <p:nvPr/>
        </p:nvSpPr>
        <p:spPr>
          <a:xfrm>
            <a:off x="4778678" y="210268"/>
            <a:ext cx="4572000" cy="1600438"/>
          </a:xfrm>
          <a:prstGeom prst="rect">
            <a:avLst/>
          </a:prstGeom>
        </p:spPr>
        <p:txBody>
          <a:bodyPr>
            <a:spAutoFit/>
          </a:bodyPr>
          <a:lstStyle/>
          <a:p>
            <a:r>
              <a:rPr lang="es-ES" sz="1400" dirty="0">
                <a:solidFill>
                  <a:srgbClr val="000000"/>
                </a:solidFill>
              </a:rPr>
              <a:t>El guacamayo militar o </a:t>
            </a:r>
            <a:r>
              <a:rPr lang="es-ES" sz="1400" b="1" dirty="0">
                <a:solidFill>
                  <a:srgbClr val="000000"/>
                </a:solidFill>
              </a:rPr>
              <a:t>guacamayo verde (</a:t>
            </a:r>
            <a:r>
              <a:rPr lang="es-ES" sz="1400" b="1" i="1" dirty="0">
                <a:solidFill>
                  <a:srgbClr val="000000"/>
                </a:solidFill>
              </a:rPr>
              <a:t>Ara </a:t>
            </a:r>
            <a:r>
              <a:rPr lang="es-ES" sz="1400" b="1" i="1" dirty="0" err="1">
                <a:solidFill>
                  <a:srgbClr val="000000"/>
                </a:solidFill>
              </a:rPr>
              <a:t>militaris</a:t>
            </a:r>
            <a:r>
              <a:rPr lang="es-ES" sz="1400" b="1" dirty="0">
                <a:solidFill>
                  <a:srgbClr val="000000"/>
                </a:solidFill>
              </a:rPr>
              <a:t>)</a:t>
            </a:r>
            <a:r>
              <a:rPr lang="es-ES" sz="1400" dirty="0">
                <a:solidFill>
                  <a:srgbClr val="000000"/>
                </a:solidFill>
              </a:rPr>
              <a:t> es un ave del género </a:t>
            </a:r>
            <a:r>
              <a:rPr lang="es-ES" sz="1400" i="1" dirty="0">
                <a:solidFill>
                  <a:srgbClr val="000000"/>
                </a:solidFill>
              </a:rPr>
              <a:t>ara</a:t>
            </a:r>
            <a:r>
              <a:rPr lang="es-ES" sz="1400" dirty="0">
                <a:solidFill>
                  <a:srgbClr val="000000"/>
                </a:solidFill>
              </a:rPr>
              <a:t> como otros guacamayos también popularmente conocidos. </a:t>
            </a:r>
            <a:r>
              <a:rPr lang="es-ES" sz="1400" dirty="0" smtClean="0"/>
              <a:t/>
            </a:r>
            <a:br>
              <a:rPr lang="es-ES" sz="1400" dirty="0" smtClean="0"/>
            </a:br>
            <a:r>
              <a:rPr lang="es-ES" sz="1400" dirty="0" smtClean="0"/>
              <a:t/>
            </a:r>
            <a:br>
              <a:rPr lang="es-ES" sz="1400" dirty="0" smtClean="0"/>
            </a:br>
            <a:r>
              <a:rPr lang="es-ES" sz="1400" dirty="0">
                <a:solidFill>
                  <a:srgbClr val="000000"/>
                </a:solidFill>
              </a:rPr>
              <a:t>Pero a diferencia de otros guacamayos, por lo fragmentado de sus poblaciones, se considera su situación actual como vulnerable.</a:t>
            </a:r>
            <a:endParaRPr lang="es-ES" sz="1400" dirty="0"/>
          </a:p>
        </p:txBody>
      </p:sp>
      <p:sp>
        <p:nvSpPr>
          <p:cNvPr id="4" name="3 Rectángulo"/>
          <p:cNvSpPr/>
          <p:nvPr/>
        </p:nvSpPr>
        <p:spPr>
          <a:xfrm>
            <a:off x="5292080" y="1792163"/>
            <a:ext cx="2719014" cy="369332"/>
          </a:xfrm>
          <a:prstGeom prst="rect">
            <a:avLst/>
          </a:prstGeom>
        </p:spPr>
        <p:txBody>
          <a:bodyPr wrap="none">
            <a:spAutoFit/>
          </a:bodyPr>
          <a:lstStyle/>
          <a:p>
            <a:r>
              <a:rPr lang="es-ES" b="1" dirty="0">
                <a:solidFill>
                  <a:srgbClr val="000000"/>
                </a:solidFill>
              </a:rPr>
              <a:t>CARACTERÍSTICAS</a:t>
            </a:r>
            <a:r>
              <a:rPr lang="es-ES" dirty="0">
                <a:solidFill>
                  <a:srgbClr val="000000"/>
                </a:solidFill>
              </a:rPr>
              <a:t> </a:t>
            </a:r>
            <a:endParaRPr lang="es-ES" dirty="0"/>
          </a:p>
        </p:txBody>
      </p:sp>
      <p:sp>
        <p:nvSpPr>
          <p:cNvPr id="5" name="4 Rectángulo"/>
          <p:cNvSpPr/>
          <p:nvPr/>
        </p:nvSpPr>
        <p:spPr>
          <a:xfrm>
            <a:off x="5069408" y="2348879"/>
            <a:ext cx="3977244" cy="2246769"/>
          </a:xfrm>
          <a:prstGeom prst="rect">
            <a:avLst/>
          </a:prstGeom>
        </p:spPr>
        <p:txBody>
          <a:bodyPr wrap="square">
            <a:spAutoFit/>
          </a:bodyPr>
          <a:lstStyle/>
          <a:p>
            <a:r>
              <a:rPr lang="es-ES" sz="1400" dirty="0">
                <a:solidFill>
                  <a:srgbClr val="000000"/>
                </a:solidFill>
              </a:rPr>
              <a:t>Tiene de 70 a 80 cm. de longitud. y un peso aproximado de 900 gramos </a:t>
            </a:r>
            <a:r>
              <a:rPr lang="es-ES" sz="1400" dirty="0" smtClean="0"/>
              <a:t/>
            </a:r>
            <a:br>
              <a:rPr lang="es-ES" sz="1400" dirty="0" smtClean="0"/>
            </a:br>
            <a:r>
              <a:rPr lang="es-ES" sz="1400" dirty="0" smtClean="0"/>
              <a:t/>
            </a:r>
            <a:br>
              <a:rPr lang="es-ES" sz="1400" dirty="0" smtClean="0"/>
            </a:br>
            <a:r>
              <a:rPr lang="es-ES" sz="1400" dirty="0">
                <a:solidFill>
                  <a:srgbClr val="000000"/>
                </a:solidFill>
              </a:rPr>
              <a:t>Es un guacamayo de gran tamaño y robusto que tiene las patas de color gris oscuro y el iris amarillo pálido; el envés de las alas es amarillo. Su color es el verde más bien vivo, con frente roja y cubiertas superiores azules; la cola tiene plumas rojas y azules. </a:t>
            </a:r>
            <a:endParaRPr lang="es-ES" sz="1400" dirty="0"/>
          </a:p>
        </p:txBody>
      </p:sp>
      <p:sp>
        <p:nvSpPr>
          <p:cNvPr id="6" name="5 Rectángulo"/>
          <p:cNvSpPr/>
          <p:nvPr/>
        </p:nvSpPr>
        <p:spPr>
          <a:xfrm>
            <a:off x="1331640" y="2636912"/>
            <a:ext cx="1617751" cy="369332"/>
          </a:xfrm>
          <a:prstGeom prst="rect">
            <a:avLst/>
          </a:prstGeom>
        </p:spPr>
        <p:txBody>
          <a:bodyPr wrap="none">
            <a:spAutoFit/>
          </a:bodyPr>
          <a:lstStyle/>
          <a:p>
            <a:r>
              <a:rPr lang="es-ES" b="1" dirty="0">
                <a:solidFill>
                  <a:srgbClr val="000000"/>
                </a:solidFill>
              </a:rPr>
              <a:t>AMENAZAS</a:t>
            </a:r>
            <a:endParaRPr lang="es-ES" dirty="0"/>
          </a:p>
        </p:txBody>
      </p:sp>
      <p:sp>
        <p:nvSpPr>
          <p:cNvPr id="7" name="6 Rectángulo"/>
          <p:cNvSpPr/>
          <p:nvPr/>
        </p:nvSpPr>
        <p:spPr>
          <a:xfrm>
            <a:off x="74608" y="3212976"/>
            <a:ext cx="4822293" cy="3323987"/>
          </a:xfrm>
          <a:prstGeom prst="rect">
            <a:avLst/>
          </a:prstGeom>
        </p:spPr>
        <p:txBody>
          <a:bodyPr wrap="square">
            <a:spAutoFit/>
          </a:bodyPr>
          <a:lstStyle/>
          <a:p>
            <a:r>
              <a:rPr lang="es-ES" sz="1400" dirty="0">
                <a:solidFill>
                  <a:srgbClr val="000000"/>
                </a:solidFill>
              </a:rPr>
              <a:t>La pérdida de hábitat y especialmente el grave problema de la captura de ejemplares libres para venderlos como mascotas son las principales amenazas. Este problema es más importante de lo que parece, ya que los ejemplares capturados son escondidos dentro de objetos para poderlos enviar en paquetes a otras zonas del mundo, por lo que la mayoría mueren por asfixia y por estrés, y el resto se encuentran de repente viviendo en un hábitat completamente diferente y alejado de los suyos. Las secuelas para los pocos que sobreviven son para el resto de su vida en cautividad. Por ello es importantísimo, al comprar una especie exótica, pedir los papeles que aseguren que han nacido en cautividad. </a:t>
            </a:r>
            <a:endParaRPr lang="es-ES" sz="1400" dirty="0"/>
          </a:p>
        </p:txBody>
      </p:sp>
    </p:spTree>
    <p:extLst>
      <p:ext uri="{BB962C8B-B14F-4D97-AF65-F5344CB8AC3E}">
        <p14:creationId xmlns:p14="http://schemas.microsoft.com/office/powerpoint/2010/main" val="3794107093"/>
      </p:ext>
    </p:extLst>
  </p:cSld>
  <p:clrMapOvr>
    <a:masterClrMapping/>
  </p:clrMapOvr>
  <p:transition spd="slow" advTm="15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imalesextincion.es/images/0912140445_sand_tiger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6" y="512677"/>
            <a:ext cx="2372524" cy="154817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3603" y="-1"/>
            <a:ext cx="8784976" cy="738664"/>
          </a:xfrm>
          <a:prstGeom prst="rect">
            <a:avLst/>
          </a:prstGeom>
          <a:noFill/>
        </p:spPr>
        <p:txBody>
          <a:bodyPr wrap="square" rtlCol="0">
            <a:spAutoFit/>
          </a:bodyPr>
          <a:lstStyle/>
          <a:p>
            <a:r>
              <a:rPr lang="es-ES" sz="2400" b="1" dirty="0"/>
              <a:t>Tiburón toro</a:t>
            </a:r>
          </a:p>
          <a:p>
            <a:endParaRPr lang="es-ES" b="1" dirty="0">
              <a:solidFill>
                <a:srgbClr val="FF3542"/>
              </a:solidFill>
            </a:endParaRPr>
          </a:p>
        </p:txBody>
      </p:sp>
      <p:sp>
        <p:nvSpPr>
          <p:cNvPr id="3" name="2 Rectángulo"/>
          <p:cNvSpPr/>
          <p:nvPr/>
        </p:nvSpPr>
        <p:spPr>
          <a:xfrm>
            <a:off x="4543647" y="-1"/>
            <a:ext cx="4572000" cy="3139321"/>
          </a:xfrm>
          <a:prstGeom prst="rect">
            <a:avLst/>
          </a:prstGeom>
        </p:spPr>
        <p:txBody>
          <a:bodyPr>
            <a:spAutoFit/>
          </a:bodyPr>
          <a:lstStyle/>
          <a:p>
            <a:r>
              <a:rPr lang="es-ES" sz="1400" dirty="0">
                <a:solidFill>
                  <a:srgbClr val="000000"/>
                </a:solidFill>
              </a:rPr>
              <a:t>El </a:t>
            </a:r>
            <a:r>
              <a:rPr lang="es-ES" sz="1400" b="1" dirty="0">
                <a:solidFill>
                  <a:srgbClr val="000000"/>
                </a:solidFill>
              </a:rPr>
              <a:t>tiburón toro o tiburón </a:t>
            </a:r>
            <a:r>
              <a:rPr lang="es-ES" sz="1400" b="1" dirty="0" err="1">
                <a:solidFill>
                  <a:srgbClr val="000000"/>
                </a:solidFill>
              </a:rPr>
              <a:t>bacota</a:t>
            </a:r>
            <a:r>
              <a:rPr lang="es-ES" sz="1400" b="1" dirty="0">
                <a:solidFill>
                  <a:srgbClr val="000000"/>
                </a:solidFill>
              </a:rPr>
              <a:t> (</a:t>
            </a:r>
            <a:r>
              <a:rPr lang="es-ES" sz="1400" b="1" i="1" dirty="0" err="1">
                <a:solidFill>
                  <a:srgbClr val="000000"/>
                </a:solidFill>
              </a:rPr>
              <a:t>Carcharias</a:t>
            </a:r>
            <a:r>
              <a:rPr lang="es-ES" sz="1400" b="1" i="1" dirty="0">
                <a:solidFill>
                  <a:srgbClr val="000000"/>
                </a:solidFill>
              </a:rPr>
              <a:t> </a:t>
            </a:r>
            <a:r>
              <a:rPr lang="es-ES" sz="1400" b="1" i="1" dirty="0" err="1">
                <a:solidFill>
                  <a:srgbClr val="000000"/>
                </a:solidFill>
              </a:rPr>
              <a:t>taurus</a:t>
            </a:r>
            <a:r>
              <a:rPr lang="es-ES" sz="1400" b="1" dirty="0">
                <a:solidFill>
                  <a:srgbClr val="000000"/>
                </a:solidFill>
              </a:rPr>
              <a:t>)</a:t>
            </a:r>
            <a:r>
              <a:rPr lang="es-ES" sz="1400" dirty="0">
                <a:solidFill>
                  <a:srgbClr val="000000"/>
                </a:solidFill>
              </a:rPr>
              <a:t>es un animal marino con una curiosa característica, la del canibalismo intrauterino, que comentaremos más adelante. Se le encuentra catalogado como vulnerable, aunque dos de sus poblaciones están de peor suerte ya que están en peligro crítico. (Aun con todos estos datos, no se conoce bien la tendencia actual de sus poblaciones). </a:t>
            </a:r>
            <a:r>
              <a:rPr lang="es-ES" sz="1400" dirty="0" smtClean="0"/>
              <a:t/>
            </a:r>
            <a:br>
              <a:rPr lang="es-ES" sz="1400" dirty="0" smtClean="0"/>
            </a:br>
            <a:r>
              <a:rPr lang="es-ES" sz="1400" dirty="0">
                <a:solidFill>
                  <a:srgbClr val="000000"/>
                </a:solidFill>
              </a:rPr>
              <a:t>Están amenazados porque han sido capturados en toda su área de distribución en el pasado, variando su importancia económica regionalmente. Se captura con caña, redes y mallas</a:t>
            </a:r>
            <a:r>
              <a:rPr lang="es-ES" sz="1600" dirty="0">
                <a:solidFill>
                  <a:srgbClr val="000000"/>
                </a:solidFill>
              </a:rPr>
              <a:t>. </a:t>
            </a:r>
            <a:endParaRPr lang="es-ES" sz="1600" dirty="0"/>
          </a:p>
        </p:txBody>
      </p:sp>
      <p:sp>
        <p:nvSpPr>
          <p:cNvPr id="4" name="3 Rectángulo"/>
          <p:cNvSpPr/>
          <p:nvPr/>
        </p:nvSpPr>
        <p:spPr>
          <a:xfrm>
            <a:off x="6012160" y="2954654"/>
            <a:ext cx="2637260" cy="369332"/>
          </a:xfrm>
          <a:prstGeom prst="rect">
            <a:avLst/>
          </a:prstGeom>
        </p:spPr>
        <p:txBody>
          <a:bodyPr wrap="none">
            <a:spAutoFit/>
          </a:bodyPr>
          <a:lstStyle/>
          <a:p>
            <a:r>
              <a:rPr lang="es-ES" b="1" dirty="0">
                <a:solidFill>
                  <a:srgbClr val="000000"/>
                </a:solidFill>
              </a:rPr>
              <a:t>CARACTERÍSTICAS</a:t>
            </a:r>
            <a:endParaRPr lang="es-ES" dirty="0"/>
          </a:p>
        </p:txBody>
      </p:sp>
      <p:sp>
        <p:nvSpPr>
          <p:cNvPr id="5" name="4 Rectángulo"/>
          <p:cNvSpPr/>
          <p:nvPr/>
        </p:nvSpPr>
        <p:spPr>
          <a:xfrm>
            <a:off x="4572000" y="3439551"/>
            <a:ext cx="4572000" cy="2677656"/>
          </a:xfrm>
          <a:prstGeom prst="rect">
            <a:avLst/>
          </a:prstGeom>
        </p:spPr>
        <p:txBody>
          <a:bodyPr>
            <a:spAutoFit/>
          </a:bodyPr>
          <a:lstStyle/>
          <a:p>
            <a:r>
              <a:rPr lang="es-ES" sz="1400" dirty="0">
                <a:solidFill>
                  <a:srgbClr val="000000"/>
                </a:solidFill>
              </a:rPr>
              <a:t>No debe confundirse con el </a:t>
            </a:r>
            <a:r>
              <a:rPr lang="es-ES" sz="1400" b="1" dirty="0">
                <a:solidFill>
                  <a:srgbClr val="000000"/>
                </a:solidFill>
              </a:rPr>
              <a:t>tiburón sarda o lamia (</a:t>
            </a:r>
            <a:r>
              <a:rPr lang="es-ES" sz="1400" b="1" i="1" dirty="0" err="1">
                <a:solidFill>
                  <a:srgbClr val="000000"/>
                </a:solidFill>
              </a:rPr>
              <a:t>Carcharhinus</a:t>
            </a:r>
            <a:r>
              <a:rPr lang="es-ES" sz="1400" b="1" i="1" dirty="0">
                <a:solidFill>
                  <a:srgbClr val="000000"/>
                </a:solidFill>
              </a:rPr>
              <a:t> </a:t>
            </a:r>
            <a:r>
              <a:rPr lang="es-ES" sz="1400" b="1" i="1" dirty="0" err="1">
                <a:solidFill>
                  <a:srgbClr val="000000"/>
                </a:solidFill>
              </a:rPr>
              <a:t>Leucas</a:t>
            </a:r>
            <a:r>
              <a:rPr lang="es-ES" sz="1400" b="1" dirty="0">
                <a:solidFill>
                  <a:srgbClr val="000000"/>
                </a:solidFill>
              </a:rPr>
              <a:t>)</a:t>
            </a:r>
            <a:r>
              <a:rPr lang="es-ES" sz="1400" dirty="0">
                <a:solidFill>
                  <a:srgbClr val="000000"/>
                </a:solidFill>
              </a:rPr>
              <a:t> al que en inglés se le denomina tiburón toro (Bull </a:t>
            </a:r>
            <a:r>
              <a:rPr lang="es-ES" sz="1400" dirty="0" err="1">
                <a:solidFill>
                  <a:srgbClr val="000000"/>
                </a:solidFill>
              </a:rPr>
              <a:t>Shark</a:t>
            </a:r>
            <a:r>
              <a:rPr lang="es-ES" sz="1400" dirty="0">
                <a:solidFill>
                  <a:srgbClr val="000000"/>
                </a:solidFill>
              </a:rPr>
              <a:t>). </a:t>
            </a:r>
            <a:r>
              <a:rPr lang="es-ES" sz="1400" dirty="0" smtClean="0"/>
              <a:t/>
            </a:r>
            <a:br>
              <a:rPr lang="es-ES" sz="1400" dirty="0" smtClean="0"/>
            </a:br>
            <a:r>
              <a:rPr lang="es-ES" sz="1400" dirty="0" smtClean="0"/>
              <a:t/>
            </a:r>
            <a:br>
              <a:rPr lang="es-ES" sz="1400" dirty="0" smtClean="0"/>
            </a:br>
            <a:r>
              <a:rPr lang="es-ES" sz="1400" dirty="0">
                <a:solidFill>
                  <a:srgbClr val="000000"/>
                </a:solidFill>
              </a:rPr>
              <a:t>Su color es castaño o grisáceo en la parte superior, y más claro en la parte inferior. Así se puede confundir con la superficie si lo vemos desde debajo, y con la profundidad del mar si lo vemos desde arriba. Es una manera de mimetizarse. Estos tiburones de cuerpo robusto además cuentan con manchas de color marrón metálico o rojizas en sus costados. </a:t>
            </a:r>
            <a:endParaRPr lang="es-ES" sz="1400" dirty="0"/>
          </a:p>
        </p:txBody>
      </p:sp>
      <p:sp>
        <p:nvSpPr>
          <p:cNvPr id="6" name="5 Rectángulo"/>
          <p:cNvSpPr/>
          <p:nvPr/>
        </p:nvSpPr>
        <p:spPr>
          <a:xfrm>
            <a:off x="666660" y="2068402"/>
            <a:ext cx="1696298" cy="369332"/>
          </a:xfrm>
          <a:prstGeom prst="rect">
            <a:avLst/>
          </a:prstGeom>
        </p:spPr>
        <p:txBody>
          <a:bodyPr wrap="none">
            <a:spAutoFit/>
          </a:bodyPr>
          <a:lstStyle/>
          <a:p>
            <a:r>
              <a:rPr lang="es-ES" b="1" dirty="0">
                <a:solidFill>
                  <a:srgbClr val="000000"/>
                </a:solidFill>
              </a:rPr>
              <a:t>AMENAZAS </a:t>
            </a:r>
            <a:endParaRPr lang="es-ES" dirty="0"/>
          </a:p>
        </p:txBody>
      </p:sp>
      <p:sp>
        <p:nvSpPr>
          <p:cNvPr id="7" name="6 Rectángulo"/>
          <p:cNvSpPr/>
          <p:nvPr/>
        </p:nvSpPr>
        <p:spPr>
          <a:xfrm>
            <a:off x="54325" y="2437734"/>
            <a:ext cx="4489322" cy="4401205"/>
          </a:xfrm>
          <a:prstGeom prst="rect">
            <a:avLst/>
          </a:prstGeom>
        </p:spPr>
        <p:txBody>
          <a:bodyPr wrap="square">
            <a:spAutoFit/>
          </a:bodyPr>
          <a:lstStyle/>
          <a:p>
            <a:r>
              <a:rPr lang="es-ES" sz="1400" dirty="0">
                <a:solidFill>
                  <a:srgbClr val="000000"/>
                </a:solidFill>
              </a:rPr>
              <a:t>El que sean tiburones que viven en aguas poco profundas y accesibles contribuye a que esté en declive. Además, tienen uno de los ciclos reproductivos más lentos de entre los elasmobranquios, ya que tienen entre una y dos crías cada dos años. Como resultado, la habilidad de la población para superar la presión de la pesca es muy baja. Esto hace también que su tasa anual de crecimiento sea muy baja y que se recuperen a ritmo muy lento. </a:t>
            </a:r>
            <a:r>
              <a:rPr lang="es-ES" sz="1400" dirty="0" smtClean="0"/>
              <a:t/>
            </a:r>
            <a:br>
              <a:rPr lang="es-ES" sz="1400" dirty="0" smtClean="0"/>
            </a:br>
            <a:r>
              <a:rPr lang="es-ES" sz="1400" dirty="0" smtClean="0"/>
              <a:t/>
            </a:r>
            <a:br>
              <a:rPr lang="es-ES" sz="1400" dirty="0" smtClean="0"/>
            </a:br>
            <a:r>
              <a:rPr lang="es-ES" sz="1400" dirty="0">
                <a:solidFill>
                  <a:srgbClr val="000000"/>
                </a:solidFill>
              </a:rPr>
              <a:t>CAZA: La caza ha ocasionado el declive de su población, tanto por el resultado de la pesca como de la persecución, ya que por su fiero aspecto se confunde con especies de tiburones más peligrosas. Son fácilmente capturados por las pesquerías por su hábito de formar grandes agregaciones en la época de cría en zonas específicas y en una época específica. </a:t>
            </a:r>
            <a:endParaRPr lang="es-ES" sz="1400" dirty="0"/>
          </a:p>
        </p:txBody>
      </p:sp>
    </p:spTree>
    <p:extLst>
      <p:ext uri="{BB962C8B-B14F-4D97-AF65-F5344CB8AC3E}">
        <p14:creationId xmlns:p14="http://schemas.microsoft.com/office/powerpoint/2010/main" val="3667447265"/>
      </p:ext>
    </p:extLst>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nimalesextincion.es/images/noticias/1311080353_oso%20anteoj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8" y="23349"/>
            <a:ext cx="2051556" cy="205155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052801" y="1025778"/>
            <a:ext cx="8568952" cy="369332"/>
          </a:xfrm>
          <a:prstGeom prst="rect">
            <a:avLst/>
          </a:prstGeom>
          <a:noFill/>
        </p:spPr>
        <p:txBody>
          <a:bodyPr wrap="square" rtlCol="0">
            <a:spAutoFit/>
          </a:bodyPr>
          <a:lstStyle/>
          <a:p>
            <a:r>
              <a:rPr lang="es-AR" dirty="0" smtClean="0"/>
              <a:t>OSO DE ANTEOJOS</a:t>
            </a:r>
            <a:endParaRPr lang="es-ES" dirty="0"/>
          </a:p>
        </p:txBody>
      </p:sp>
      <p:sp>
        <p:nvSpPr>
          <p:cNvPr id="3" name="2 Rectángulo"/>
          <p:cNvSpPr/>
          <p:nvPr/>
        </p:nvSpPr>
        <p:spPr>
          <a:xfrm>
            <a:off x="4588478" y="-1"/>
            <a:ext cx="4572000" cy="3816429"/>
          </a:xfrm>
          <a:prstGeom prst="rect">
            <a:avLst/>
          </a:prstGeom>
        </p:spPr>
        <p:txBody>
          <a:bodyPr>
            <a:spAutoFit/>
          </a:bodyPr>
          <a:lstStyle/>
          <a:p>
            <a:r>
              <a:rPr lang="es-ES" sz="1600" dirty="0">
                <a:solidFill>
                  <a:srgbClr val="000000"/>
                </a:solidFill>
              </a:rPr>
              <a:t>El </a:t>
            </a:r>
            <a:r>
              <a:rPr lang="es-ES" sz="1600" b="1" dirty="0">
                <a:solidFill>
                  <a:srgbClr val="000000"/>
                </a:solidFill>
              </a:rPr>
              <a:t>oso de anteojos (</a:t>
            </a:r>
            <a:r>
              <a:rPr lang="es-ES" sz="1600" b="1" i="1" dirty="0" err="1">
                <a:solidFill>
                  <a:srgbClr val="000000"/>
                </a:solidFill>
              </a:rPr>
              <a:t>Tremarctos</a:t>
            </a:r>
            <a:r>
              <a:rPr lang="es-ES" sz="1600" b="1" i="1" dirty="0">
                <a:solidFill>
                  <a:srgbClr val="000000"/>
                </a:solidFill>
              </a:rPr>
              <a:t> </a:t>
            </a:r>
            <a:r>
              <a:rPr lang="es-ES" sz="1600" b="1" i="1" dirty="0" err="1">
                <a:solidFill>
                  <a:srgbClr val="000000"/>
                </a:solidFill>
              </a:rPr>
              <a:t>ornatus</a:t>
            </a:r>
            <a:r>
              <a:rPr lang="es-ES" sz="1600" b="1" dirty="0">
                <a:solidFill>
                  <a:srgbClr val="000000"/>
                </a:solidFill>
              </a:rPr>
              <a:t>)</a:t>
            </a:r>
            <a:r>
              <a:rPr lang="es-ES" sz="1600" dirty="0">
                <a:solidFill>
                  <a:srgbClr val="000000"/>
                </a:solidFill>
              </a:rPr>
              <a:t> es endémico de los Andes, y la única especie existente de osos en América del Sur. </a:t>
            </a:r>
            <a:r>
              <a:rPr lang="es-ES" sz="1600" dirty="0" smtClean="0"/>
              <a:t/>
            </a:r>
            <a:br>
              <a:rPr lang="es-ES" sz="1600" dirty="0" smtClean="0"/>
            </a:br>
            <a:r>
              <a:rPr lang="es-ES" sz="1600" dirty="0" smtClean="0"/>
              <a:t/>
            </a:r>
            <a:br>
              <a:rPr lang="es-ES" sz="1600" dirty="0" smtClean="0"/>
            </a:br>
            <a:r>
              <a:rPr lang="es-ES" sz="1600" dirty="0">
                <a:solidFill>
                  <a:srgbClr val="000000"/>
                </a:solidFill>
              </a:rPr>
              <a:t>Está en una situación que ya le viene de lejos, ya que se considera que tiene poblaciones vulnerable desde 1982. </a:t>
            </a:r>
            <a:r>
              <a:rPr lang="es-ES" sz="1600" dirty="0" smtClean="0"/>
              <a:t/>
            </a:r>
            <a:br>
              <a:rPr lang="es-ES" sz="1600" dirty="0" smtClean="0"/>
            </a:br>
            <a:r>
              <a:rPr lang="es-ES" sz="1600" dirty="0" smtClean="0"/>
              <a:t/>
            </a:r>
            <a:br>
              <a:rPr lang="es-ES" sz="1600" dirty="0" smtClean="0"/>
            </a:br>
            <a:r>
              <a:rPr lang="es-ES" sz="1600" dirty="0">
                <a:solidFill>
                  <a:srgbClr val="000000"/>
                </a:solidFill>
              </a:rPr>
              <a:t>Esto es debido a que es probable que llegue a desaparecer más de un 30 % de la población en un periodo de tiempo de tan solo 30 años que ya ha comenzado pero que no ha finalizado. </a:t>
            </a:r>
            <a:r>
              <a:rPr lang="es-ES" dirty="0" smtClean="0"/>
              <a:t/>
            </a:r>
            <a:br>
              <a:rPr lang="es-ES" dirty="0" smtClean="0"/>
            </a:br>
            <a:endParaRPr lang="es-ES" dirty="0"/>
          </a:p>
        </p:txBody>
      </p:sp>
      <p:sp>
        <p:nvSpPr>
          <p:cNvPr id="4" name="3 Rectángulo"/>
          <p:cNvSpPr/>
          <p:nvPr/>
        </p:nvSpPr>
        <p:spPr>
          <a:xfrm>
            <a:off x="5292080" y="3491598"/>
            <a:ext cx="2637260" cy="369332"/>
          </a:xfrm>
          <a:prstGeom prst="rect">
            <a:avLst/>
          </a:prstGeom>
        </p:spPr>
        <p:txBody>
          <a:bodyPr wrap="none">
            <a:spAutoFit/>
          </a:bodyPr>
          <a:lstStyle/>
          <a:p>
            <a:r>
              <a:rPr lang="es-ES" b="1" dirty="0">
                <a:solidFill>
                  <a:srgbClr val="000000"/>
                </a:solidFill>
              </a:rPr>
              <a:t>CARACTERÍSTICAS</a:t>
            </a:r>
            <a:endParaRPr lang="es-ES" dirty="0"/>
          </a:p>
        </p:txBody>
      </p:sp>
      <p:sp>
        <p:nvSpPr>
          <p:cNvPr id="5" name="4 Rectángulo"/>
          <p:cNvSpPr/>
          <p:nvPr/>
        </p:nvSpPr>
        <p:spPr>
          <a:xfrm>
            <a:off x="5035044" y="3879081"/>
            <a:ext cx="4125434" cy="2246769"/>
          </a:xfrm>
          <a:prstGeom prst="rect">
            <a:avLst/>
          </a:prstGeom>
        </p:spPr>
        <p:txBody>
          <a:bodyPr wrap="square">
            <a:spAutoFit/>
          </a:bodyPr>
          <a:lstStyle/>
          <a:p>
            <a:r>
              <a:rPr lang="es-ES" sz="1400" dirty="0">
                <a:solidFill>
                  <a:srgbClr val="000000"/>
                </a:solidFill>
              </a:rPr>
              <a:t>El Oso de Anteojos es descendiente del ahora </a:t>
            </a:r>
            <a:r>
              <a:rPr lang="es-ES" sz="1400" dirty="0" err="1">
                <a:solidFill>
                  <a:srgbClr val="000000"/>
                </a:solidFill>
              </a:rPr>
              <a:t>extinto</a:t>
            </a:r>
            <a:r>
              <a:rPr lang="es-ES" sz="1400" i="1" dirty="0" err="1">
                <a:solidFill>
                  <a:srgbClr val="000000"/>
                </a:solidFill>
              </a:rPr>
              <a:t>Arctodus</a:t>
            </a:r>
            <a:r>
              <a:rPr lang="es-ES" sz="1400" i="1" dirty="0">
                <a:solidFill>
                  <a:srgbClr val="000000"/>
                </a:solidFill>
              </a:rPr>
              <a:t> </a:t>
            </a:r>
            <a:r>
              <a:rPr lang="es-ES" sz="1400" i="1" dirty="0" err="1">
                <a:solidFill>
                  <a:srgbClr val="000000"/>
                </a:solidFill>
              </a:rPr>
              <a:t>simus</a:t>
            </a:r>
            <a:r>
              <a:rPr lang="es-ES" sz="1400" dirty="0">
                <a:solidFill>
                  <a:srgbClr val="000000"/>
                </a:solidFill>
              </a:rPr>
              <a:t>, que fuera uno de los mayores predadores de América del Norte, y migrara hacia el sur durante la glaciación. </a:t>
            </a:r>
            <a:r>
              <a:rPr lang="es-ES" sz="1400" dirty="0" smtClean="0"/>
              <a:t/>
            </a:r>
            <a:br>
              <a:rPr lang="es-ES" sz="1400" dirty="0" smtClean="0"/>
            </a:br>
            <a:r>
              <a:rPr lang="es-ES" sz="1400" dirty="0" smtClean="0"/>
              <a:t/>
            </a:r>
            <a:br>
              <a:rPr lang="es-ES" sz="1400" dirty="0" smtClean="0"/>
            </a:br>
            <a:r>
              <a:rPr lang="es-ES" sz="1400" dirty="0">
                <a:solidFill>
                  <a:srgbClr val="000000"/>
                </a:solidFill>
              </a:rPr>
              <a:t>Es uno de los mamíferos de mayor alzada de Sudamérica, ya que mide hasta 2´2 m si se pone a dos patas. Los machos son mucho más grandes que las hembras. </a:t>
            </a:r>
            <a:endParaRPr lang="es-ES" sz="1400" dirty="0"/>
          </a:p>
        </p:txBody>
      </p:sp>
      <p:sp>
        <p:nvSpPr>
          <p:cNvPr id="6" name="5 Rectángulo"/>
          <p:cNvSpPr/>
          <p:nvPr/>
        </p:nvSpPr>
        <p:spPr>
          <a:xfrm>
            <a:off x="193064" y="2098573"/>
            <a:ext cx="1699504" cy="369332"/>
          </a:xfrm>
          <a:prstGeom prst="rect">
            <a:avLst/>
          </a:prstGeom>
        </p:spPr>
        <p:txBody>
          <a:bodyPr wrap="none">
            <a:spAutoFit/>
          </a:bodyPr>
          <a:lstStyle/>
          <a:p>
            <a:r>
              <a:rPr lang="es-ES" b="1" dirty="0">
                <a:solidFill>
                  <a:srgbClr val="000000"/>
                </a:solidFill>
              </a:rPr>
              <a:t>AMENAZAS</a:t>
            </a:r>
            <a:r>
              <a:rPr lang="es-ES" dirty="0">
                <a:solidFill>
                  <a:srgbClr val="000000"/>
                </a:solidFill>
              </a:rPr>
              <a:t> </a:t>
            </a:r>
            <a:endParaRPr lang="es-ES" dirty="0"/>
          </a:p>
        </p:txBody>
      </p:sp>
      <p:sp>
        <p:nvSpPr>
          <p:cNvPr id="7" name="6 Rectángulo"/>
          <p:cNvSpPr/>
          <p:nvPr/>
        </p:nvSpPr>
        <p:spPr>
          <a:xfrm>
            <a:off x="0" y="2476902"/>
            <a:ext cx="4572000" cy="4401205"/>
          </a:xfrm>
          <a:prstGeom prst="rect">
            <a:avLst/>
          </a:prstGeom>
        </p:spPr>
        <p:txBody>
          <a:bodyPr>
            <a:spAutoFit/>
          </a:bodyPr>
          <a:lstStyle/>
          <a:p>
            <a:r>
              <a:rPr lang="es-ES" sz="1400" dirty="0">
                <a:solidFill>
                  <a:srgbClr val="000000"/>
                </a:solidFill>
              </a:rPr>
              <a:t>Entre las amenazas que afectan a este oso está la pérdida de hábitat ya que los bosques de neblina donde vive están desapareciendo a gran velocidad debido a la deforestación ocasionada por la agricultura migratoria, los incendios forestales y la tala de bosques para madera. Apenas le quedan algunos parches boscosos para vivir. De hecho, la pérdida de hábitat continua a un ritmo de 2 ? 4 % por año, y el nivel de explotación se piensa que es alto en algunas partes donde habita. Estas amenazas, aunque conocidas no han cesado y no hay indicios de que vayan a cesar en el futuro próximo lamentablemente. Muchas de las poblaciones aisladas en pequeñas o medianas aéreas denominadas islas por su separación con otras poblaciones se encuentran principalmente en la parte norte de su rango. Esta situación tiende a extenderse hacia el sur de su distribución. </a:t>
            </a:r>
            <a:endParaRPr lang="es-ES" sz="1400" dirty="0"/>
          </a:p>
        </p:txBody>
      </p:sp>
    </p:spTree>
    <p:extLst>
      <p:ext uri="{BB962C8B-B14F-4D97-AF65-F5344CB8AC3E}">
        <p14:creationId xmlns:p14="http://schemas.microsoft.com/office/powerpoint/2010/main" val="2550503096"/>
      </p:ext>
    </p:extLst>
  </p:cSld>
  <p:clrMapOvr>
    <a:masterClrMapping/>
  </p:clrMapOvr>
  <mc:AlternateContent xmlns:mc="http://schemas.openxmlformats.org/markup-compatibility/2006" xmlns:p14="http://schemas.microsoft.com/office/powerpoint/2010/main">
    <mc:Choice Requires="p14">
      <p:transition spd="slow" p14:dur="1600" advTm="15000">
        <p:blinds dir="vert"/>
      </p:transition>
    </mc:Choice>
    <mc:Fallback xmlns="">
      <p:transition spd="slow" advTm="15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8483"/>
            <a:ext cx="4572000" cy="1169551"/>
          </a:xfrm>
          <a:prstGeom prst="rect">
            <a:avLst/>
          </a:prstGeom>
        </p:spPr>
        <p:txBody>
          <a:bodyPr>
            <a:spAutoFit/>
          </a:bodyPr>
          <a:lstStyle/>
          <a:p>
            <a:r>
              <a:rPr lang="es-ES" sz="1400" dirty="0"/>
              <a:t>El </a:t>
            </a:r>
            <a:r>
              <a:rPr lang="es-ES" sz="1400" b="1" dirty="0"/>
              <a:t>Pingüino de Penacho Amarillo (</a:t>
            </a:r>
            <a:r>
              <a:rPr lang="es-ES" sz="1400" b="1" i="1" dirty="0" err="1"/>
              <a:t>Eudyptes</a:t>
            </a:r>
            <a:r>
              <a:rPr lang="es-ES" sz="1400" b="1" i="1" dirty="0"/>
              <a:t> </a:t>
            </a:r>
            <a:r>
              <a:rPr lang="es-ES" sz="1400" b="1" i="1" dirty="0" err="1"/>
              <a:t>chrysocome</a:t>
            </a:r>
            <a:r>
              <a:rPr lang="es-ES" sz="1400" b="1" dirty="0"/>
              <a:t>)</a:t>
            </a:r>
            <a:r>
              <a:rPr lang="es-ES" sz="1400" dirty="0"/>
              <a:t> está catalogado como </a:t>
            </a:r>
            <a:r>
              <a:rPr lang="es-ES" sz="1400" b="1" dirty="0"/>
              <a:t>vulnerable</a:t>
            </a:r>
            <a:r>
              <a:rPr lang="es-ES" sz="1400" dirty="0"/>
              <a:t> por el rápido declive de sus poblaciones que parece haber empeorado en los últimos años. </a:t>
            </a:r>
          </a:p>
        </p:txBody>
      </p:sp>
      <p:sp>
        <p:nvSpPr>
          <p:cNvPr id="3" name="2 Rectángulo"/>
          <p:cNvSpPr/>
          <p:nvPr/>
        </p:nvSpPr>
        <p:spPr>
          <a:xfrm>
            <a:off x="4572000" y="1162517"/>
            <a:ext cx="4572000" cy="3539430"/>
          </a:xfrm>
          <a:prstGeom prst="rect">
            <a:avLst/>
          </a:prstGeom>
        </p:spPr>
        <p:txBody>
          <a:bodyPr>
            <a:spAutoFit/>
          </a:bodyPr>
          <a:lstStyle/>
          <a:p>
            <a:r>
              <a:rPr lang="es-ES" sz="1400" b="1" dirty="0"/>
              <a:t>AMENAZAS </a:t>
            </a:r>
            <a:r>
              <a:rPr lang="es-ES" sz="1400" dirty="0"/>
              <a:t/>
            </a:r>
            <a:br>
              <a:rPr lang="es-ES" sz="1400" dirty="0"/>
            </a:br>
            <a:r>
              <a:rPr lang="es-ES" sz="1400" dirty="0"/>
              <a:t/>
            </a:r>
            <a:br>
              <a:rPr lang="es-ES" sz="1400" dirty="0"/>
            </a:br>
            <a:r>
              <a:rPr lang="es-ES" sz="1400" dirty="0"/>
              <a:t>No está claro el grado de influencia de cada una de las amenazas, pero sí que están claras cuáles son: </a:t>
            </a:r>
            <a:br>
              <a:rPr lang="es-ES" sz="1400" dirty="0"/>
            </a:br>
            <a:r>
              <a:rPr lang="es-ES" sz="1400" dirty="0"/>
              <a:t/>
            </a:r>
            <a:br>
              <a:rPr lang="es-ES" sz="1400" dirty="0"/>
            </a:br>
            <a:r>
              <a:rPr lang="es-ES" sz="1400" dirty="0"/>
              <a:t>ROBO DE HUEVOS: A finales del siglo XIX se recogían sus huevos, lo que afectó sin duda a sus poblaciones. Colonias enteras desaparecieron debido a este entretenimiento que hasta no hace mucho aún se practicaba en ciertos lugares. Grandes barcos pesqueros cogían los huevos y cazaban pingüinos para tener provisión de alimentos. Esta práctica sin duda viene del desconocimiento más absoluto de las consecuencias, y ahora está prohibida. </a:t>
            </a:r>
          </a:p>
        </p:txBody>
      </p:sp>
      <p:sp>
        <p:nvSpPr>
          <p:cNvPr id="4" name="3 Rectángulo"/>
          <p:cNvSpPr/>
          <p:nvPr/>
        </p:nvSpPr>
        <p:spPr>
          <a:xfrm>
            <a:off x="4572000" y="4701947"/>
            <a:ext cx="4572000" cy="1938992"/>
          </a:xfrm>
          <a:prstGeom prst="rect">
            <a:avLst/>
          </a:prstGeom>
        </p:spPr>
        <p:txBody>
          <a:bodyPr>
            <a:spAutoFit/>
          </a:bodyPr>
          <a:lstStyle/>
          <a:p>
            <a:r>
              <a:rPr lang="es-ES" sz="1200" b="1" dirty="0">
                <a:solidFill>
                  <a:srgbClr val="000000"/>
                </a:solidFill>
              </a:rPr>
              <a:t>SUBESPECIES</a:t>
            </a:r>
            <a:r>
              <a:rPr lang="es-ES" sz="1200" dirty="0">
                <a:solidFill>
                  <a:srgbClr val="000000"/>
                </a:solidFill>
              </a:rPr>
              <a:t> </a:t>
            </a:r>
            <a:r>
              <a:rPr lang="es-ES" sz="1200" dirty="0"/>
              <a:t/>
            </a:r>
            <a:br>
              <a:rPr lang="es-ES" sz="1200" dirty="0"/>
            </a:br>
            <a:r>
              <a:rPr lang="es-ES" sz="1200" dirty="0"/>
              <a:t/>
            </a:r>
            <a:br>
              <a:rPr lang="es-ES" sz="1200" dirty="0"/>
            </a:br>
            <a:r>
              <a:rPr lang="es-ES" sz="1200" dirty="0">
                <a:solidFill>
                  <a:srgbClr val="000000"/>
                </a:solidFill>
              </a:rPr>
              <a:t>Cuenta con dos subespecies reconocidas hasta ahora: </a:t>
            </a:r>
            <a:r>
              <a:rPr lang="es-ES" sz="1200" dirty="0"/>
              <a:t/>
            </a:r>
            <a:br>
              <a:rPr lang="es-ES" sz="1200" dirty="0"/>
            </a:br>
            <a:r>
              <a:rPr lang="es-ES" sz="1200" dirty="0"/>
              <a:t/>
            </a:r>
            <a:br>
              <a:rPr lang="es-ES" sz="1200" dirty="0"/>
            </a:br>
            <a:r>
              <a:rPr lang="es-ES" sz="1200" i="1" dirty="0">
                <a:solidFill>
                  <a:srgbClr val="000000"/>
                </a:solidFill>
              </a:rPr>
              <a:t>E. c. </a:t>
            </a:r>
            <a:r>
              <a:rPr lang="es-ES" sz="1200" i="1" dirty="0" err="1">
                <a:solidFill>
                  <a:srgbClr val="000000"/>
                </a:solidFill>
              </a:rPr>
              <a:t>chrysocome</a:t>
            </a:r>
            <a:r>
              <a:rPr lang="es-ES" sz="1200" dirty="0">
                <a:solidFill>
                  <a:srgbClr val="000000"/>
                </a:solidFill>
              </a:rPr>
              <a:t> (</a:t>
            </a:r>
            <a:r>
              <a:rPr lang="es-ES" sz="1200" dirty="0" err="1">
                <a:solidFill>
                  <a:srgbClr val="000000"/>
                </a:solidFill>
              </a:rPr>
              <a:t>Forster</a:t>
            </a:r>
            <a:r>
              <a:rPr lang="es-ES" sz="1200" dirty="0">
                <a:solidFill>
                  <a:srgbClr val="000000"/>
                </a:solidFill>
              </a:rPr>
              <a:t>, JR, 1781): nidifica en las islas Malvinas y en algunas islas en el sur de Argentina y Chile (isla de </a:t>
            </a:r>
            <a:r>
              <a:rPr lang="es-ES" sz="1200" dirty="0" err="1">
                <a:solidFill>
                  <a:srgbClr val="000000"/>
                </a:solidFill>
              </a:rPr>
              <a:t>lso</a:t>
            </a:r>
            <a:r>
              <a:rPr lang="es-ES" sz="1200" dirty="0">
                <a:solidFill>
                  <a:srgbClr val="000000"/>
                </a:solidFill>
              </a:rPr>
              <a:t> Estados, isla pingüino, isla Ildefonso, Diego </a:t>
            </a:r>
            <a:r>
              <a:rPr lang="es-ES" sz="1200" dirty="0" err="1">
                <a:solidFill>
                  <a:srgbClr val="000000"/>
                </a:solidFill>
              </a:rPr>
              <a:t>ramirez</a:t>
            </a:r>
            <a:r>
              <a:rPr lang="es-ES" sz="1200" dirty="0">
                <a:solidFill>
                  <a:srgbClr val="000000"/>
                </a:solidFill>
              </a:rPr>
              <a:t>, isla </a:t>
            </a:r>
            <a:r>
              <a:rPr lang="es-ES" sz="1200" dirty="0" err="1">
                <a:solidFill>
                  <a:srgbClr val="000000"/>
                </a:solidFill>
              </a:rPr>
              <a:t>Noir</a:t>
            </a:r>
            <a:r>
              <a:rPr lang="es-ES" sz="1200" dirty="0">
                <a:solidFill>
                  <a:srgbClr val="000000"/>
                </a:solidFill>
              </a:rPr>
              <a:t>, isla </a:t>
            </a:r>
            <a:r>
              <a:rPr lang="es-ES" sz="1200" dirty="0" err="1">
                <a:solidFill>
                  <a:srgbClr val="000000"/>
                </a:solidFill>
              </a:rPr>
              <a:t>Barnevelt</a:t>
            </a:r>
            <a:r>
              <a:rPr lang="es-ES" sz="1200" dirty="0">
                <a:solidFill>
                  <a:srgbClr val="000000"/>
                </a:solidFill>
              </a:rPr>
              <a:t>, Cabo de Hornos, isla </a:t>
            </a:r>
            <a:r>
              <a:rPr lang="es-ES" sz="1200" dirty="0" err="1">
                <a:solidFill>
                  <a:srgbClr val="000000"/>
                </a:solidFill>
              </a:rPr>
              <a:t>Terhalten</a:t>
            </a:r>
            <a:r>
              <a:rPr lang="es-ES" sz="1200" dirty="0">
                <a:solidFill>
                  <a:srgbClr val="000000"/>
                </a:solidFill>
              </a:rPr>
              <a:t> e isla Buenaventura). Catalogada </a:t>
            </a:r>
            <a:r>
              <a:rPr lang="es-ES" sz="1200" dirty="0" err="1">
                <a:solidFill>
                  <a:srgbClr val="000000"/>
                </a:solidFill>
              </a:rPr>
              <a:t>como</a:t>
            </a:r>
            <a:r>
              <a:rPr lang="es-ES" sz="1200" b="1" dirty="0" err="1">
                <a:solidFill>
                  <a:srgbClr val="000000"/>
                </a:solidFill>
              </a:rPr>
              <a:t>vulnerable</a:t>
            </a:r>
            <a:r>
              <a:rPr lang="es-ES" sz="1200" dirty="0">
                <a:solidFill>
                  <a:srgbClr val="000000"/>
                </a:solidFill>
              </a:rPr>
              <a:t>. </a:t>
            </a:r>
            <a:endParaRPr lang="es-ES" sz="1200" dirty="0"/>
          </a:p>
        </p:txBody>
      </p:sp>
      <p:sp>
        <p:nvSpPr>
          <p:cNvPr id="5" name="4 Rectángulo"/>
          <p:cNvSpPr/>
          <p:nvPr/>
        </p:nvSpPr>
        <p:spPr>
          <a:xfrm>
            <a:off x="0" y="3523525"/>
            <a:ext cx="4572000" cy="3323987"/>
          </a:xfrm>
          <a:prstGeom prst="rect">
            <a:avLst/>
          </a:prstGeom>
        </p:spPr>
        <p:txBody>
          <a:bodyPr>
            <a:spAutoFit/>
          </a:bodyPr>
          <a:lstStyle/>
          <a:p>
            <a:r>
              <a:rPr lang="es-ES" sz="1400" b="1" dirty="0">
                <a:solidFill>
                  <a:srgbClr val="000000"/>
                </a:solidFill>
              </a:rPr>
              <a:t>POBLACIÓN</a:t>
            </a:r>
            <a:r>
              <a:rPr lang="es-ES" sz="1400" dirty="0">
                <a:solidFill>
                  <a:srgbClr val="000000"/>
                </a:solidFill>
              </a:rPr>
              <a:t> </a:t>
            </a:r>
            <a:r>
              <a:rPr lang="es-ES" sz="1400" dirty="0"/>
              <a:t/>
            </a:r>
            <a:br>
              <a:rPr lang="es-ES" sz="1400" dirty="0"/>
            </a:br>
            <a:r>
              <a:rPr lang="es-ES" sz="1400" dirty="0"/>
              <a:t/>
            </a:r>
            <a:br>
              <a:rPr lang="es-ES" sz="1400" dirty="0"/>
            </a:br>
            <a:r>
              <a:rPr lang="es-ES" sz="1400" dirty="0">
                <a:solidFill>
                  <a:srgbClr val="000000"/>
                </a:solidFill>
              </a:rPr>
              <a:t>Su población total está estimada en aproximadamente 1.23 millones de parejas (según </a:t>
            </a:r>
            <a:r>
              <a:rPr lang="es-ES" sz="1400" dirty="0" err="1">
                <a:solidFill>
                  <a:srgbClr val="000000"/>
                </a:solidFill>
              </a:rPr>
              <a:t>Birdlife</a:t>
            </a:r>
            <a:r>
              <a:rPr lang="es-ES" sz="1400" dirty="0">
                <a:solidFill>
                  <a:srgbClr val="000000"/>
                </a:solidFill>
              </a:rPr>
              <a:t> International 2010). </a:t>
            </a:r>
            <a:r>
              <a:rPr lang="es-ES" sz="1400" dirty="0"/>
              <a:t/>
            </a:r>
            <a:br>
              <a:rPr lang="es-ES" sz="1400" dirty="0"/>
            </a:br>
            <a:r>
              <a:rPr lang="es-ES" sz="1400" dirty="0"/>
              <a:t/>
            </a:r>
            <a:br>
              <a:rPr lang="es-ES" sz="1400" dirty="0"/>
            </a:br>
            <a:r>
              <a:rPr lang="es-ES" sz="1400" dirty="0">
                <a:solidFill>
                  <a:srgbClr val="000000"/>
                </a:solidFill>
              </a:rPr>
              <a:t>Las islas Malvinas con 55 colonias de cría tenían un total de 210.418 parejas en 2005. La isla de los Estados (Argentina) tenía 173793 en 1998. En Chile hay grandes se han calculado grandes colonias en las isla de Diego </a:t>
            </a:r>
            <a:r>
              <a:rPr lang="es-ES" sz="1400" dirty="0" err="1">
                <a:solidFill>
                  <a:srgbClr val="000000"/>
                </a:solidFill>
              </a:rPr>
              <a:t>Ramirez</a:t>
            </a:r>
            <a:r>
              <a:rPr lang="es-ES" sz="1400" dirty="0">
                <a:solidFill>
                  <a:srgbClr val="000000"/>
                </a:solidFill>
              </a:rPr>
              <a:t> (132721 parejas en 2002), isla </a:t>
            </a:r>
            <a:r>
              <a:rPr lang="es-ES" sz="1400" dirty="0" err="1">
                <a:solidFill>
                  <a:srgbClr val="000000"/>
                </a:solidFill>
              </a:rPr>
              <a:t>Noir</a:t>
            </a:r>
            <a:r>
              <a:rPr lang="es-ES" sz="1400" dirty="0">
                <a:solidFill>
                  <a:srgbClr val="000000"/>
                </a:solidFill>
              </a:rPr>
              <a:t> (158200 parejas en 2005) y la isla Ildefonso (86400 parejas en 2006). </a:t>
            </a:r>
            <a:r>
              <a:rPr lang="es-ES" sz="1400" dirty="0"/>
              <a:t/>
            </a:r>
            <a:br>
              <a:rPr lang="es-ES" sz="1400" dirty="0"/>
            </a:br>
            <a:endParaRPr lang="es-ES" sz="1400" dirty="0"/>
          </a:p>
        </p:txBody>
      </p:sp>
      <p:pic>
        <p:nvPicPr>
          <p:cNvPr id="1026" name="Picture 2" descr="http://www.animalesextincion.es/images/1511140909_Rockhopper_pengu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483"/>
            <a:ext cx="4211960" cy="35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47707"/>
      </p:ext>
    </p:extLst>
  </p:cSld>
  <p:clrMapOvr>
    <a:masterClrMapping/>
  </p:clrMapOvr>
  <mc:AlternateContent xmlns:mc="http://schemas.openxmlformats.org/markup-compatibility/2006" xmlns:p14="http://schemas.microsoft.com/office/powerpoint/2010/main">
    <mc:Choice Requires="p14">
      <p:transition spd="slow" p14:dur="1200" advTm="15000">
        <p:dissolve/>
      </p:transition>
    </mc:Choice>
    <mc:Fallback xmlns="">
      <p:transition spd="slow" advTm="15000">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14203" y="124933"/>
            <a:ext cx="4572000" cy="5324535"/>
          </a:xfrm>
          <a:prstGeom prst="rect">
            <a:avLst/>
          </a:prstGeom>
        </p:spPr>
        <p:txBody>
          <a:bodyPr>
            <a:spAutoFit/>
          </a:bodyPr>
          <a:lstStyle/>
          <a:p>
            <a:r>
              <a:rPr lang="es-ES" sz="1400" dirty="0">
                <a:solidFill>
                  <a:srgbClr val="000000"/>
                </a:solidFill>
              </a:rPr>
              <a:t>AMENAZAS </a:t>
            </a:r>
            <a:r>
              <a:rPr lang="es-ES" sz="1400" dirty="0"/>
              <a:t/>
            </a:r>
            <a:br>
              <a:rPr lang="es-ES" sz="1400" dirty="0"/>
            </a:br>
            <a:r>
              <a:rPr lang="es-ES" sz="1400" dirty="0"/>
              <a:t/>
            </a:r>
            <a:br>
              <a:rPr lang="es-ES" sz="1400" dirty="0"/>
            </a:br>
            <a:r>
              <a:rPr lang="es-ES" sz="1400" dirty="0">
                <a:solidFill>
                  <a:srgbClr val="000000"/>
                </a:solidFill>
              </a:rPr>
              <a:t>Se ve amenazada principalmente por la destrucción del hábitat, y en menor grado por la caza. La modificación de su hábitat ha sido muy perjudicial, ya que la población ha diezmado, se ha fragmentado, y además sufre persecución. Y es que se estima que alrededor del 70 % de las zonas forestales de América Central se han deforestado y alterado en los últimos 40 años. </a:t>
            </a:r>
            <a:r>
              <a:rPr lang="es-ES" sz="1400" dirty="0"/>
              <a:t/>
            </a:r>
            <a:br>
              <a:rPr lang="es-ES" sz="1400" dirty="0"/>
            </a:br>
            <a:r>
              <a:rPr lang="es-ES" sz="1400" dirty="0"/>
              <a:t/>
            </a:r>
            <a:br>
              <a:rPr lang="es-ES" sz="1400" dirty="0"/>
            </a:br>
            <a:r>
              <a:rPr lang="es-ES" sz="1400" dirty="0">
                <a:solidFill>
                  <a:srgbClr val="000000"/>
                </a:solidFill>
              </a:rPr>
              <a:t>Otro problema de la biología de la especie es que tienen una baja tasa de reproducción: tras 13 meses de gestación, la única cría pasa dos años con la madre. Esto contribuye a que la especie se recupere más lentamente de lo que desaparece. </a:t>
            </a:r>
            <a:r>
              <a:rPr lang="es-ES" sz="1400" dirty="0"/>
              <a:t/>
            </a:r>
            <a:br>
              <a:rPr lang="es-ES" sz="1400" dirty="0"/>
            </a:br>
            <a:r>
              <a:rPr lang="es-ES" sz="1400" dirty="0"/>
              <a:t/>
            </a:r>
            <a:br>
              <a:rPr lang="es-ES" sz="1400" dirty="0"/>
            </a:br>
            <a:r>
              <a:rPr lang="es-ES" sz="1400" dirty="0">
                <a:solidFill>
                  <a:srgbClr val="000000"/>
                </a:solidFill>
              </a:rPr>
              <a:t>La construcción de una carretera a través de la Reserva de la Biosfera Maya en Guatemala es probable que se convierta en un problema importante para los tapires en esa zona, donde se calcula que quedan entre 1000 y 2500 individuos</a:t>
            </a:r>
            <a:r>
              <a:rPr lang="es-ES" dirty="0">
                <a:solidFill>
                  <a:srgbClr val="000000"/>
                </a:solidFill>
              </a:rPr>
              <a:t>.</a:t>
            </a:r>
            <a:endParaRPr lang="es-ES" dirty="0"/>
          </a:p>
        </p:txBody>
      </p:sp>
      <p:sp>
        <p:nvSpPr>
          <p:cNvPr id="3" name="2 Rectángulo"/>
          <p:cNvSpPr/>
          <p:nvPr/>
        </p:nvSpPr>
        <p:spPr>
          <a:xfrm>
            <a:off x="42203" y="3907713"/>
            <a:ext cx="4572000" cy="2893100"/>
          </a:xfrm>
          <a:prstGeom prst="rect">
            <a:avLst/>
          </a:prstGeom>
        </p:spPr>
        <p:txBody>
          <a:bodyPr>
            <a:spAutoFit/>
          </a:bodyPr>
          <a:lstStyle/>
          <a:p>
            <a:r>
              <a:rPr lang="es-ES" sz="1400" dirty="0"/>
              <a:t>CARACTERÍSTICAS </a:t>
            </a:r>
            <a:br>
              <a:rPr lang="es-ES" sz="1400" dirty="0"/>
            </a:br>
            <a:r>
              <a:rPr lang="es-ES" sz="1400" dirty="0"/>
              <a:t/>
            </a:r>
            <a:br>
              <a:rPr lang="es-ES" sz="1400" dirty="0"/>
            </a:br>
            <a:r>
              <a:rPr lang="es-ES" sz="1400" dirty="0"/>
              <a:t>Tienen una corta crin, el hocico largo y robusto, pelaje pardo a grisáceo y el borde de la oreja blanco. Posee el labio superior alargado en forma de probóscide. Se alimenta principalmente de helechos, hierbas, lianas, arbustos y árboles, de los cuales consume hojas tiernas y maduras, tallos tiernos, frutos, corteza y flores; invierte entre el 70% y 90% de su tiempo en alimentarse. </a:t>
            </a:r>
            <a:br>
              <a:rPr lang="es-ES" sz="1400" dirty="0"/>
            </a:br>
            <a:r>
              <a:rPr lang="es-ES" sz="1400" dirty="0"/>
              <a:t/>
            </a:r>
            <a:br>
              <a:rPr lang="es-ES" sz="1400" dirty="0"/>
            </a:br>
            <a:endParaRPr lang="es-ES" sz="1400" dirty="0"/>
          </a:p>
        </p:txBody>
      </p:sp>
      <p:sp>
        <p:nvSpPr>
          <p:cNvPr id="4" name="3 Rectángulo"/>
          <p:cNvSpPr/>
          <p:nvPr/>
        </p:nvSpPr>
        <p:spPr>
          <a:xfrm>
            <a:off x="42203" y="1876388"/>
            <a:ext cx="4572000" cy="2031325"/>
          </a:xfrm>
          <a:prstGeom prst="rect">
            <a:avLst/>
          </a:prstGeom>
        </p:spPr>
        <p:txBody>
          <a:bodyPr>
            <a:spAutoFit/>
          </a:bodyPr>
          <a:lstStyle/>
          <a:p>
            <a:r>
              <a:rPr lang="es-ES" sz="1400" dirty="0">
                <a:solidFill>
                  <a:srgbClr val="000000"/>
                </a:solidFill>
              </a:rPr>
              <a:t>HÁBITAT Y ÁREA GEOGRÁFICA </a:t>
            </a:r>
            <a:r>
              <a:rPr lang="es-ES" sz="1400" dirty="0"/>
              <a:t/>
            </a:r>
            <a:br>
              <a:rPr lang="es-ES" sz="1400" dirty="0"/>
            </a:br>
            <a:r>
              <a:rPr lang="es-ES" sz="1400" dirty="0"/>
              <a:t/>
            </a:r>
            <a:br>
              <a:rPr lang="es-ES" sz="1400" dirty="0"/>
            </a:br>
            <a:r>
              <a:rPr lang="es-ES" sz="1400" dirty="0">
                <a:solidFill>
                  <a:srgbClr val="000000"/>
                </a:solidFill>
              </a:rPr>
              <a:t>Habita zonas húmedas desde el nivel del mar a 3600 msnm.; se encuentra en distintos tipos de vegetación, habiéndose visto en selvas tropicales </a:t>
            </a:r>
            <a:r>
              <a:rPr lang="es-ES" sz="1400" dirty="0" err="1">
                <a:solidFill>
                  <a:srgbClr val="000000"/>
                </a:solidFill>
              </a:rPr>
              <a:t>subcaducifolias</a:t>
            </a:r>
            <a:r>
              <a:rPr lang="es-ES" sz="1400" dirty="0">
                <a:solidFill>
                  <a:srgbClr val="000000"/>
                </a:solidFill>
              </a:rPr>
              <a:t>, </a:t>
            </a:r>
            <a:r>
              <a:rPr lang="es-ES" sz="1400" dirty="0" err="1">
                <a:solidFill>
                  <a:srgbClr val="000000"/>
                </a:solidFill>
              </a:rPr>
              <a:t>subperennifolias</a:t>
            </a:r>
            <a:r>
              <a:rPr lang="es-ES" sz="1400" dirty="0">
                <a:solidFill>
                  <a:srgbClr val="000000"/>
                </a:solidFill>
              </a:rPr>
              <a:t> y perennifolias, bosque </a:t>
            </a:r>
            <a:r>
              <a:rPr lang="es-ES" sz="1400" dirty="0" err="1">
                <a:solidFill>
                  <a:srgbClr val="000000"/>
                </a:solidFill>
              </a:rPr>
              <a:t>mesófilo</a:t>
            </a:r>
            <a:r>
              <a:rPr lang="es-ES" sz="1400" dirty="0">
                <a:solidFill>
                  <a:srgbClr val="000000"/>
                </a:solidFill>
              </a:rPr>
              <a:t> de montaña, pantanales y zonas inundables, bosque tropical seco o deciduo y manglares. </a:t>
            </a:r>
            <a:endParaRPr lang="es-ES" sz="1400" dirty="0"/>
          </a:p>
        </p:txBody>
      </p:sp>
      <p:pic>
        <p:nvPicPr>
          <p:cNvPr id="2050" name="Picture 2" descr="http://www.animalesextincion.es/images/noticias/0909080108_TAPIR%20TERRESTR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04493"/>
            <a:ext cx="2785653" cy="164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2351"/>
      </p:ext>
    </p:extLst>
  </p:cSld>
  <p:clrMapOvr>
    <a:masterClrMapping/>
  </p:clrMapOvr>
  <mc:AlternateContent xmlns:mc="http://schemas.openxmlformats.org/markup-compatibility/2006" xmlns:p14="http://schemas.microsoft.com/office/powerpoint/2010/main">
    <mc:Choice Requires="p14">
      <p:transition spd="slow" p14:dur="4000" advTm="15000">
        <p14:vortex dir="r"/>
      </p:transition>
    </mc:Choice>
    <mc:Fallback xmlns="">
      <p:transition spd="slow"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0"/>
            <a:ext cx="4572000" cy="3108543"/>
          </a:xfrm>
          <a:prstGeom prst="rect">
            <a:avLst/>
          </a:prstGeom>
        </p:spPr>
        <p:txBody>
          <a:bodyPr>
            <a:spAutoFit/>
          </a:bodyPr>
          <a:lstStyle/>
          <a:p>
            <a:r>
              <a:rPr lang="es-ES" sz="1400" b="1" dirty="0">
                <a:solidFill>
                  <a:srgbClr val="000000"/>
                </a:solidFill>
              </a:rPr>
              <a:t>AMENAZAS</a:t>
            </a:r>
            <a:r>
              <a:rPr lang="es-ES" sz="1400" dirty="0">
                <a:solidFill>
                  <a:srgbClr val="000000"/>
                </a:solidFill>
              </a:rPr>
              <a:t> </a:t>
            </a:r>
            <a:r>
              <a:rPr lang="es-ES" sz="1400" dirty="0"/>
              <a:t/>
            </a:r>
            <a:br>
              <a:rPr lang="es-ES" sz="1400" dirty="0"/>
            </a:br>
            <a:r>
              <a:rPr lang="es-ES" sz="1400" dirty="0"/>
              <a:t/>
            </a:r>
            <a:br>
              <a:rPr lang="es-ES" sz="1400" dirty="0"/>
            </a:br>
            <a:r>
              <a:rPr lang="es-ES" sz="1400" dirty="0">
                <a:solidFill>
                  <a:srgbClr val="000000"/>
                </a:solidFill>
              </a:rPr>
              <a:t>La recolección de huevos para vender como alimento humano fue intenso en la mitad del siglo XX y hasta comienzos de los años 80, con miles de huevos tomados anualmente. </a:t>
            </a:r>
            <a:r>
              <a:rPr lang="es-ES" sz="1400" dirty="0"/>
              <a:t/>
            </a:r>
            <a:br>
              <a:rPr lang="es-ES" sz="1400" dirty="0"/>
            </a:br>
            <a:r>
              <a:rPr lang="es-ES" sz="1400" dirty="0"/>
              <a:t/>
            </a:r>
            <a:br>
              <a:rPr lang="es-ES" sz="1400" dirty="0"/>
            </a:br>
            <a:r>
              <a:rPr lang="es-ES" sz="1400" dirty="0">
                <a:solidFill>
                  <a:srgbClr val="000000"/>
                </a:solidFill>
              </a:rPr>
              <a:t>Además las actividades mineras, los bajos niveles de agua debido a su uso por parte de las personas o por causas naturales climatológicas, la erosión de los lugares que usan para nidificar y la perturbación humana también afectan a la productividad. </a:t>
            </a:r>
            <a:r>
              <a:rPr lang="es-ES" sz="1400" dirty="0"/>
              <a:t/>
            </a:r>
            <a:br>
              <a:rPr lang="es-ES" sz="1400" dirty="0"/>
            </a:br>
            <a:endParaRPr lang="es-ES" sz="1400" dirty="0"/>
          </a:p>
        </p:txBody>
      </p:sp>
      <p:sp>
        <p:nvSpPr>
          <p:cNvPr id="3" name="2 Rectángulo"/>
          <p:cNvSpPr/>
          <p:nvPr/>
        </p:nvSpPr>
        <p:spPr>
          <a:xfrm>
            <a:off x="4572000" y="3082568"/>
            <a:ext cx="4572000" cy="2246769"/>
          </a:xfrm>
          <a:prstGeom prst="rect">
            <a:avLst/>
          </a:prstGeom>
        </p:spPr>
        <p:txBody>
          <a:bodyPr>
            <a:spAutoFit/>
          </a:bodyPr>
          <a:lstStyle/>
          <a:p>
            <a:r>
              <a:rPr lang="es-ES" sz="1400" b="1" dirty="0"/>
              <a:t>HÁBITAT Y ÁREA GEOGRÁFICA</a:t>
            </a:r>
            <a:r>
              <a:rPr lang="es-ES" sz="1400" dirty="0"/>
              <a:t> </a:t>
            </a:r>
            <a:br>
              <a:rPr lang="es-ES" sz="1400" dirty="0"/>
            </a:br>
            <a:r>
              <a:rPr lang="es-ES" sz="1400" dirty="0"/>
              <a:t/>
            </a:r>
            <a:br>
              <a:rPr lang="es-ES" sz="1400" dirty="0"/>
            </a:br>
            <a:r>
              <a:rPr lang="es-ES" sz="1400" dirty="0"/>
              <a:t>Se encuentra en Bolivia principalmente en la Reserva Nacional de Fauna Andina Eduardo Abaroa; y en general en los Andes sur de Perú, norte de Chile y Argentina </a:t>
            </a:r>
            <a:br>
              <a:rPr lang="es-ES" sz="1400" dirty="0"/>
            </a:br>
            <a:r>
              <a:rPr lang="es-ES" sz="1400" dirty="0"/>
              <a:t/>
            </a:r>
            <a:br>
              <a:rPr lang="es-ES" sz="1400" dirty="0"/>
            </a:br>
            <a:r>
              <a:rPr lang="es-ES" sz="1400" dirty="0"/>
              <a:t>Está en gran medida limitado a zonas de alta montaña alcalinas y a lagunas salinas, a altitudes entre 2300 y 4500 metros. </a:t>
            </a:r>
          </a:p>
        </p:txBody>
      </p:sp>
      <p:sp>
        <p:nvSpPr>
          <p:cNvPr id="4" name="3 Rectángulo"/>
          <p:cNvSpPr/>
          <p:nvPr/>
        </p:nvSpPr>
        <p:spPr>
          <a:xfrm>
            <a:off x="0" y="3933056"/>
            <a:ext cx="4572000" cy="2462213"/>
          </a:xfrm>
          <a:prstGeom prst="rect">
            <a:avLst/>
          </a:prstGeom>
        </p:spPr>
        <p:txBody>
          <a:bodyPr>
            <a:spAutoFit/>
          </a:bodyPr>
          <a:lstStyle/>
          <a:p>
            <a:r>
              <a:rPr lang="es-ES" sz="1400" dirty="0"/>
              <a:t>El </a:t>
            </a:r>
            <a:r>
              <a:rPr lang="es-ES" sz="1400" b="1" dirty="0"/>
              <a:t>Flamenco andino (</a:t>
            </a:r>
            <a:r>
              <a:rPr lang="es-ES" sz="1400" b="1" i="1" dirty="0" err="1"/>
              <a:t>Phoenicopterus</a:t>
            </a:r>
            <a:r>
              <a:rPr lang="es-ES" sz="1400" b="1" i="1" dirty="0"/>
              <a:t> </a:t>
            </a:r>
            <a:r>
              <a:rPr lang="es-ES" sz="1400" b="1" i="1" dirty="0" err="1"/>
              <a:t>andinus</a:t>
            </a:r>
            <a:r>
              <a:rPr lang="es-ES" sz="1400" b="1" dirty="0"/>
              <a:t>)</a:t>
            </a:r>
            <a:r>
              <a:rPr lang="es-ES" sz="1400" dirty="0"/>
              <a:t> está listado como vulnerable porque ha tenido un rápido declive de su población debido a la explotación y disminución de su hábitat en el pasado. Actualmente, aunque la explotación hacia su hábitat ha disminuido, la longevidad y la baja tasa de reproducción de los flamencos pueden hacer que el legado del daño en el pasado siga afectando a las generaciones venideras. </a:t>
            </a:r>
            <a:br>
              <a:rPr lang="es-ES" sz="1400" dirty="0"/>
            </a:br>
            <a:endParaRPr lang="es-ES" sz="1400" dirty="0"/>
          </a:p>
        </p:txBody>
      </p:sp>
      <p:pic>
        <p:nvPicPr>
          <p:cNvPr id="3074" name="Picture 2" descr="http://www.animalesextincion.es/images/noticias/2011081038_flamenco_andino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0" y="0"/>
            <a:ext cx="3904208" cy="377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25283"/>
      </p:ext>
    </p:extLst>
  </p:cSld>
  <p:clrMapOvr>
    <a:masterClrMapping/>
  </p:clrMapOvr>
  <mc:AlternateContent xmlns:mc="http://schemas.openxmlformats.org/markup-compatibility/2006" xmlns:p14="http://schemas.microsoft.com/office/powerpoint/2010/main">
    <mc:Choice Requires="p14">
      <p:transition spd="slow" p14:dur="3000" advTm="15000">
        <p14:shred/>
      </p:transition>
    </mc:Choice>
    <mc:Fallback xmlns="">
      <p:transition spd="slow"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99992" y="2044"/>
            <a:ext cx="4572000" cy="3108543"/>
          </a:xfrm>
          <a:prstGeom prst="rect">
            <a:avLst/>
          </a:prstGeom>
        </p:spPr>
        <p:txBody>
          <a:bodyPr>
            <a:spAutoFit/>
          </a:bodyPr>
          <a:lstStyle/>
          <a:p>
            <a:r>
              <a:rPr lang="es-ES" sz="1400" dirty="0"/>
              <a:t>Depredadores</a:t>
            </a:r>
          </a:p>
          <a:p>
            <a:r>
              <a:rPr lang="es-ES" sz="1400" dirty="0"/>
              <a:t>Antiguamente, las tierras australes estaban pobladas de criaturas enormes, como el lagarto monitor gigante, que con sus 7 m de longitud y más de 600 kg de peso sin duda daba buena cuenta de los antepasados de los canguros. Pero en la actualidad ya no quedan depredadores de este tamaño. Hay marsupiales carnívoros, pero la mayoría son diminutos y ninguno puede atacar a los grandes canguros. Para encontrar los que sí lo hacen hay que salir del mundo de los marsupiales: algunas </a:t>
            </a:r>
            <a:r>
              <a:rPr lang="es-ES" sz="1400" u="sng" dirty="0">
                <a:hlinkClick r:id="rId2"/>
              </a:rPr>
              <a:t>Serpientes</a:t>
            </a:r>
            <a:r>
              <a:rPr lang="es-ES" sz="1400" dirty="0"/>
              <a:t>, águilas, el dingo (un perro salvaje que acosa en grupo a los adultos del canguro rojo) y el hombre.</a:t>
            </a:r>
          </a:p>
        </p:txBody>
      </p:sp>
      <p:sp>
        <p:nvSpPr>
          <p:cNvPr id="3" name="2 Rectángulo"/>
          <p:cNvSpPr/>
          <p:nvPr/>
        </p:nvSpPr>
        <p:spPr>
          <a:xfrm>
            <a:off x="4355976" y="3284984"/>
            <a:ext cx="4572000" cy="1815882"/>
          </a:xfrm>
          <a:prstGeom prst="rect">
            <a:avLst/>
          </a:prstGeom>
        </p:spPr>
        <p:txBody>
          <a:bodyPr>
            <a:spAutoFit/>
          </a:bodyPr>
          <a:lstStyle/>
          <a:p>
            <a:r>
              <a:rPr lang="es-ES" sz="1400" dirty="0">
                <a:solidFill>
                  <a:srgbClr val="373A41"/>
                </a:solidFill>
                <a:latin typeface="Roboto Slab"/>
              </a:rPr>
              <a:t>ALIMENTACIÓN</a:t>
            </a:r>
          </a:p>
          <a:p>
            <a:r>
              <a:rPr lang="es-ES" sz="1400" b="1" dirty="0">
                <a:solidFill>
                  <a:srgbClr val="636669"/>
                </a:solidFill>
                <a:latin typeface="Arial"/>
              </a:rPr>
              <a:t>Ingestión y digestión</a:t>
            </a:r>
            <a:endParaRPr lang="es-ES" sz="1400" dirty="0">
              <a:solidFill>
                <a:srgbClr val="636669"/>
              </a:solidFill>
              <a:latin typeface="Arial"/>
            </a:endParaRPr>
          </a:p>
          <a:p>
            <a:r>
              <a:rPr lang="es-ES" sz="1400" dirty="0">
                <a:solidFill>
                  <a:srgbClr val="636669"/>
                </a:solidFill>
                <a:latin typeface="Arial"/>
              </a:rPr>
              <a:t>Todos los canguros se alimentan de vegetales, hojas o preferentemente hierba. Las especies más primitivas tienden a ramonear, mientras que las más modernas suelen pastar. Así, el canguro rojo es herbívoro. Una de las acti</a:t>
            </a:r>
            <a:r>
              <a:rPr lang="es-ES" sz="1400" u="sng" dirty="0">
                <a:solidFill>
                  <a:srgbClr val="3572B7"/>
                </a:solidFill>
                <a:latin typeface="Arial"/>
                <a:hlinkClick r:id="rId3"/>
              </a:rPr>
              <a:t>vida</a:t>
            </a:r>
            <a:r>
              <a:rPr lang="es-ES" sz="1400" dirty="0">
                <a:solidFill>
                  <a:srgbClr val="636669"/>
                </a:solidFill>
                <a:latin typeface="Arial"/>
              </a:rPr>
              <a:t>des que los canguros suelen realizar en grupo es alimentarse.</a:t>
            </a:r>
            <a:endParaRPr lang="es-ES" sz="1400" b="0" i="0" dirty="0">
              <a:solidFill>
                <a:srgbClr val="636669"/>
              </a:solidFill>
              <a:effectLst/>
              <a:latin typeface="Arial"/>
            </a:endParaRPr>
          </a:p>
        </p:txBody>
      </p:sp>
      <p:sp>
        <p:nvSpPr>
          <p:cNvPr id="4" name="3 Rectángulo"/>
          <p:cNvSpPr/>
          <p:nvPr/>
        </p:nvSpPr>
        <p:spPr>
          <a:xfrm>
            <a:off x="0" y="4826675"/>
            <a:ext cx="4572000" cy="2031325"/>
          </a:xfrm>
          <a:prstGeom prst="rect">
            <a:avLst/>
          </a:prstGeom>
        </p:spPr>
        <p:txBody>
          <a:bodyPr>
            <a:spAutoFit/>
          </a:bodyPr>
          <a:lstStyle/>
          <a:p>
            <a:r>
              <a:rPr lang="es-ES" sz="1400" dirty="0">
                <a:solidFill>
                  <a:srgbClr val="373A41"/>
                </a:solidFill>
                <a:latin typeface="Roboto Slab"/>
              </a:rPr>
              <a:t>Distribución y hábitats</a:t>
            </a:r>
          </a:p>
          <a:p>
            <a:r>
              <a:rPr lang="es-ES" sz="1400" dirty="0">
                <a:solidFill>
                  <a:srgbClr val="636669"/>
                </a:solidFill>
                <a:latin typeface="Arial"/>
              </a:rPr>
              <a:t>Los canguros están restringidos a la zona de Australia, Tasmania, Nueva Guinea e islas aledañas. En concreto, el canguro rojo ocupa una gran área de distribución, superada sólo por la del llamado euro o </a:t>
            </a:r>
            <a:r>
              <a:rPr lang="es-ES" sz="1400" dirty="0" err="1">
                <a:solidFill>
                  <a:srgbClr val="636669"/>
                </a:solidFill>
                <a:latin typeface="Arial"/>
              </a:rPr>
              <a:t>ualaru</a:t>
            </a:r>
            <a:r>
              <a:rPr lang="es-ES" sz="1400" dirty="0">
                <a:solidFill>
                  <a:srgbClr val="636669"/>
                </a:solidFill>
                <a:latin typeface="Arial"/>
              </a:rPr>
              <a:t> (</a:t>
            </a:r>
            <a:r>
              <a:rPr lang="es-ES" sz="1400" dirty="0" err="1">
                <a:solidFill>
                  <a:srgbClr val="636669"/>
                </a:solidFill>
                <a:latin typeface="Arial"/>
              </a:rPr>
              <a:t>wallaroo</a:t>
            </a:r>
            <a:r>
              <a:rPr lang="es-ES" sz="1400" dirty="0">
                <a:solidFill>
                  <a:srgbClr val="636669"/>
                </a:solidFill>
                <a:latin typeface="Arial"/>
              </a:rPr>
              <a:t>). Ambos se pueden encontrar en cerca del 70% del territorio de Australia. Asimismo, son los dos únicos que viven en la inmensa zona árida del interior del continente. </a:t>
            </a:r>
            <a:endParaRPr lang="es-ES" sz="1400" b="0" i="0" dirty="0">
              <a:solidFill>
                <a:srgbClr val="636669"/>
              </a:solidFill>
              <a:effectLst/>
              <a:latin typeface="Arial"/>
            </a:endParaRPr>
          </a:p>
        </p:txBody>
      </p:sp>
      <p:pic>
        <p:nvPicPr>
          <p:cNvPr id="4098" name="Picture 2" descr="Canguro.jpg  Canguro 320px Cangu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2696"/>
            <a:ext cx="3816424"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27994" y="116632"/>
            <a:ext cx="1763886" cy="369332"/>
          </a:xfrm>
          <a:prstGeom prst="rect">
            <a:avLst/>
          </a:prstGeom>
        </p:spPr>
        <p:txBody>
          <a:bodyPr wrap="square">
            <a:spAutoFit/>
          </a:bodyPr>
          <a:lstStyle/>
          <a:p>
            <a:r>
              <a:rPr lang="es-ES" dirty="0"/>
              <a:t>canguro</a:t>
            </a:r>
          </a:p>
        </p:txBody>
      </p:sp>
    </p:spTree>
    <p:extLst>
      <p:ext uri="{BB962C8B-B14F-4D97-AF65-F5344CB8AC3E}">
        <p14:creationId xmlns:p14="http://schemas.microsoft.com/office/powerpoint/2010/main" val="1022811512"/>
      </p:ext>
    </p:extLst>
  </p:cSld>
  <p:clrMapOvr>
    <a:masterClrMapping/>
  </p:clrMapOvr>
  <mc:AlternateContent xmlns:mc="http://schemas.openxmlformats.org/markup-compatibility/2006" xmlns:p14="http://schemas.microsoft.com/office/powerpoint/2010/main">
    <mc:Choice Requires="p14">
      <p:transition spd="slow" p14:dur="2500" advTm="15000">
        <p:checker/>
      </p:transition>
    </mc:Choice>
    <mc:Fallback xmlns="">
      <p:transition spd="slow" advTm="15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 / ©: WW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96" y="1077145"/>
            <a:ext cx="3779912" cy="253652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139952" y="67544"/>
            <a:ext cx="4572000" cy="5078313"/>
          </a:xfrm>
          <a:prstGeom prst="rect">
            <a:avLst/>
          </a:prstGeom>
        </p:spPr>
        <p:txBody>
          <a:bodyPr>
            <a:spAutoFit/>
          </a:bodyPr>
          <a:lstStyle/>
          <a:p>
            <a:pPr fontAlgn="base"/>
            <a:r>
              <a:rPr lang="es-ES" dirty="0">
                <a:solidFill>
                  <a:srgbClr val="002F3D"/>
                </a:solidFill>
                <a:latin typeface="Georgia"/>
              </a:rPr>
              <a:t>El mar de </a:t>
            </a:r>
            <a:r>
              <a:rPr lang="es-ES" dirty="0" err="1">
                <a:solidFill>
                  <a:srgbClr val="002F3D"/>
                </a:solidFill>
                <a:latin typeface="Georgia"/>
              </a:rPr>
              <a:t>Chuckchi</a:t>
            </a:r>
            <a:r>
              <a:rPr lang="es-ES" dirty="0">
                <a:solidFill>
                  <a:srgbClr val="002F3D"/>
                </a:solidFill>
                <a:latin typeface="Georgia"/>
              </a:rPr>
              <a:t> y el mar de Bering en el Ártico son el hogar de la morsa del Pacifico (</a:t>
            </a:r>
            <a:r>
              <a:rPr lang="es-ES" dirty="0" err="1">
                <a:solidFill>
                  <a:srgbClr val="002F3D"/>
                </a:solidFill>
                <a:latin typeface="Georgia"/>
              </a:rPr>
              <a:t>Odobenus</a:t>
            </a:r>
            <a:r>
              <a:rPr lang="es-ES" dirty="0">
                <a:solidFill>
                  <a:srgbClr val="002F3D"/>
                </a:solidFill>
                <a:latin typeface="Georgia"/>
              </a:rPr>
              <a:t> </a:t>
            </a:r>
            <a:r>
              <a:rPr lang="es-ES" dirty="0" err="1">
                <a:solidFill>
                  <a:srgbClr val="002F3D"/>
                </a:solidFill>
                <a:latin typeface="Georgia"/>
              </a:rPr>
              <a:t>rosmarus</a:t>
            </a:r>
            <a:r>
              <a:rPr lang="es-ES" dirty="0">
                <a:solidFill>
                  <a:srgbClr val="002F3D"/>
                </a:solidFill>
                <a:latin typeface="Georgia"/>
              </a:rPr>
              <a:t> </a:t>
            </a:r>
            <a:r>
              <a:rPr lang="es-ES" dirty="0" err="1">
                <a:solidFill>
                  <a:srgbClr val="002F3D"/>
                </a:solidFill>
                <a:latin typeface="Georgia"/>
              </a:rPr>
              <a:t>divergens</a:t>
            </a:r>
            <a:r>
              <a:rPr lang="es-ES" dirty="0">
                <a:solidFill>
                  <a:srgbClr val="002F3D"/>
                </a:solidFill>
                <a:latin typeface="Georgia"/>
              </a:rPr>
              <a:t>), otra de las principales víctimas del cambio climático.</a:t>
            </a:r>
          </a:p>
          <a:p>
            <a:pPr fontAlgn="base"/>
            <a:r>
              <a:rPr lang="es-ES" dirty="0">
                <a:solidFill>
                  <a:srgbClr val="222222"/>
                </a:solidFill>
                <a:latin typeface="Helvetica"/>
              </a:rPr>
              <a:t>En septiembre de este año se encontraron cerca de 200 morsas muertas en la costa del mar </a:t>
            </a:r>
            <a:r>
              <a:rPr lang="es-ES" dirty="0" err="1">
                <a:solidFill>
                  <a:srgbClr val="222222"/>
                </a:solidFill>
                <a:latin typeface="Helvetica"/>
              </a:rPr>
              <a:t>Chuckchi</a:t>
            </a:r>
            <a:r>
              <a:rPr lang="es-ES" dirty="0">
                <a:solidFill>
                  <a:srgbClr val="222222"/>
                </a:solidFill>
                <a:latin typeface="Helvetica"/>
              </a:rPr>
              <a:t>, Alaska. Estos animales dependen de las capas de hielo flotante para descansar, dar a luz, amamantar y proteger a sus crías de los depredadores. Con el derretimiento del hielo en el Ártico, esta especie ha perdido un </a:t>
            </a:r>
            <a:r>
              <a:rPr lang="es-ES" dirty="0" err="1">
                <a:solidFill>
                  <a:srgbClr val="222222"/>
                </a:solidFill>
                <a:latin typeface="Helvetica"/>
              </a:rPr>
              <a:t>poiorcentaje</a:t>
            </a:r>
            <a:r>
              <a:rPr lang="es-ES" dirty="0">
                <a:solidFill>
                  <a:srgbClr val="222222"/>
                </a:solidFill>
                <a:latin typeface="Helvetica"/>
              </a:rPr>
              <a:t> tan extenso de su hábitat que en septiembre del 2009 el U.S. </a:t>
            </a:r>
            <a:r>
              <a:rPr lang="es-ES" dirty="0" err="1">
                <a:solidFill>
                  <a:srgbClr val="222222"/>
                </a:solidFill>
                <a:latin typeface="Helvetica"/>
              </a:rPr>
              <a:t>Fish</a:t>
            </a:r>
            <a:r>
              <a:rPr lang="es-ES" dirty="0">
                <a:solidFill>
                  <a:srgbClr val="222222"/>
                </a:solidFill>
                <a:latin typeface="Helvetica"/>
              </a:rPr>
              <a:t> and </a:t>
            </a:r>
            <a:r>
              <a:rPr lang="es-ES" dirty="0" err="1">
                <a:solidFill>
                  <a:srgbClr val="222222"/>
                </a:solidFill>
                <a:latin typeface="Helvetica"/>
              </a:rPr>
              <a:t>Wildlife</a:t>
            </a:r>
            <a:r>
              <a:rPr lang="es-ES" dirty="0">
                <a:solidFill>
                  <a:srgbClr val="222222"/>
                </a:solidFill>
                <a:latin typeface="Helvetica"/>
              </a:rPr>
              <a:t> </a:t>
            </a:r>
            <a:r>
              <a:rPr lang="es-ES" dirty="0" err="1">
                <a:solidFill>
                  <a:srgbClr val="222222"/>
                </a:solidFill>
                <a:latin typeface="Helvetica"/>
              </a:rPr>
              <a:t>Service</a:t>
            </a:r>
            <a:r>
              <a:rPr lang="es-ES" dirty="0">
                <a:solidFill>
                  <a:srgbClr val="222222"/>
                </a:solidFill>
                <a:latin typeface="Helvetica"/>
              </a:rPr>
              <a:t> indicó que la morsa podría añadirse en el Acta de Especies Amenazadas de los Estados Unidos.</a:t>
            </a:r>
            <a:endParaRPr lang="es-ES" b="0" i="0" dirty="0">
              <a:solidFill>
                <a:srgbClr val="222222"/>
              </a:solidFill>
              <a:effectLst/>
              <a:latin typeface="Helvetica"/>
            </a:endParaRPr>
          </a:p>
        </p:txBody>
      </p:sp>
      <p:sp>
        <p:nvSpPr>
          <p:cNvPr id="7" name="6 Rectángulo"/>
          <p:cNvSpPr/>
          <p:nvPr/>
        </p:nvSpPr>
        <p:spPr>
          <a:xfrm>
            <a:off x="1186917" y="260648"/>
            <a:ext cx="2245295" cy="369332"/>
          </a:xfrm>
          <a:prstGeom prst="rect">
            <a:avLst/>
          </a:prstGeom>
        </p:spPr>
        <p:txBody>
          <a:bodyPr wrap="none">
            <a:spAutoFit/>
          </a:bodyPr>
          <a:lstStyle/>
          <a:p>
            <a:pPr fontAlgn="base"/>
            <a:r>
              <a:rPr lang="es-ES" dirty="0"/>
              <a:t>Morsa del Pacífico</a:t>
            </a:r>
          </a:p>
        </p:txBody>
      </p:sp>
    </p:spTree>
    <p:extLst>
      <p:ext uri="{BB962C8B-B14F-4D97-AF65-F5344CB8AC3E}">
        <p14:creationId xmlns:p14="http://schemas.microsoft.com/office/powerpoint/2010/main" val="2957287576"/>
      </p:ext>
    </p:extLst>
  </p:cSld>
  <p:clrMapOvr>
    <a:masterClrMapping/>
  </p:clrMapOvr>
  <mc:AlternateContent xmlns:mc="http://schemas.openxmlformats.org/markup-compatibility/2006" xmlns:p14="http://schemas.microsoft.com/office/powerpoint/2010/main">
    <mc:Choice Requires="p14">
      <p:transition spd="slow" p14:dur="1400" advTm="15000">
        <p14:ripple/>
      </p:transition>
    </mc:Choice>
    <mc:Fallback xmlns="">
      <p:transition spd="slow" advTm="15000">
        <p:fade/>
      </p:transition>
    </mc:Fallback>
  </mc:AlternateContent>
  <p:timing>
    <p:tnLst>
      <p:par>
        <p:cTn id="1" dur="indefinite" restart="never" nodeType="tmRoot"/>
      </p:par>
    </p:tnLst>
  </p:timing>
</p:sld>
</file>

<file path=ppt/theme/theme1.xml><?xml version="1.0" encoding="utf-8"?>
<a:theme xmlns:a="http://schemas.openxmlformats.org/drawingml/2006/main" name="Autum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TM02455610[[fn=Otoño]]</Template>
  <TotalTime>140</TotalTime>
  <Words>900</Words>
  <Application>Microsoft Office PowerPoint</Application>
  <PresentationFormat>Presentación en pantalla (4:3)</PresentationFormat>
  <Paragraphs>60</Paragraphs>
  <Slides>16</Slides>
  <Notes>1</Notes>
  <HiddenSlides>0</HiddenSlides>
  <MMClips>1</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Autumn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pc12</dc:creator>
  <cp:lastModifiedBy>Usuario de Windows</cp:lastModifiedBy>
  <cp:revision>23</cp:revision>
  <dcterms:created xsi:type="dcterms:W3CDTF">2015-08-21T13:12:44Z</dcterms:created>
  <dcterms:modified xsi:type="dcterms:W3CDTF">2015-10-16T13:49:46Z</dcterms:modified>
</cp:coreProperties>
</file>