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6" r:id="rId4"/>
    <p:sldId id="259" r:id="rId5"/>
    <p:sldId id="260" r:id="rId6"/>
    <p:sldId id="261" r:id="rId7"/>
    <p:sldId id="262" r:id="rId8"/>
    <p:sldId id="263" r:id="rId9"/>
    <p:sldId id="264"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404" autoAdjust="0"/>
  </p:normalViewPr>
  <p:slideViewPr>
    <p:cSldViewPr>
      <p:cViewPr varScale="1">
        <p:scale>
          <a:sx n="73" d="100"/>
          <a:sy n="73" d="100"/>
        </p:scale>
        <p:origin x="-906" y="-102"/>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E2D98-163F-4007-8C22-19A985CD0410}" type="datetimeFigureOut">
              <a:rPr lang="es-ES" smtClean="0"/>
              <a:t>20/11/2015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96C7-FC78-4EE2-AE10-B8BE60774300}" type="slidenum">
              <a:rPr lang="es-ES" smtClean="0"/>
              <a:t>‹Nº›</a:t>
            </a:fld>
            <a:endParaRPr lang="es-ES"/>
          </a:p>
        </p:txBody>
      </p:sp>
    </p:spTree>
    <p:extLst>
      <p:ext uri="{BB962C8B-B14F-4D97-AF65-F5344CB8AC3E}">
        <p14:creationId xmlns:p14="http://schemas.microsoft.com/office/powerpoint/2010/main" val="357178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CFF96C7-FC78-4EE2-AE10-B8BE60774300}" type="slidenum">
              <a:rPr lang="es-ES" smtClean="0"/>
              <a:t>2</a:t>
            </a:fld>
            <a:endParaRPr lang="es-ES"/>
          </a:p>
        </p:txBody>
      </p:sp>
    </p:spTree>
    <p:extLst>
      <p:ext uri="{BB962C8B-B14F-4D97-AF65-F5344CB8AC3E}">
        <p14:creationId xmlns:p14="http://schemas.microsoft.com/office/powerpoint/2010/main" val="320835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9CBEC9BD-511E-4F09-85DB-EEF094FF7410}" type="datetimeFigureOut">
              <a:rPr lang="es-ES" smtClean="0"/>
              <a:t>20/11/2015</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385531D-6753-4D96-9FDC-EF578E1E0061}"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CBEC9BD-511E-4F09-85DB-EEF094FF7410}" type="datetimeFigureOut">
              <a:rPr lang="es-ES" smtClean="0"/>
              <a:t>20/11/2015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85531D-6753-4D96-9FDC-EF578E1E006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CBEC9BD-511E-4F09-85DB-EEF094FF7410}" type="datetimeFigureOut">
              <a:rPr lang="es-ES" smtClean="0"/>
              <a:t>20/11/2015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85531D-6753-4D96-9FDC-EF578E1E006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9CBEC9BD-511E-4F09-85DB-EEF094FF7410}" type="datetimeFigureOut">
              <a:rPr lang="es-ES" smtClean="0"/>
              <a:t>20/11/2015</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6385531D-6753-4D96-9FDC-EF578E1E006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9CBEC9BD-511E-4F09-85DB-EEF094FF7410}" type="datetimeFigureOut">
              <a:rPr lang="es-ES" smtClean="0"/>
              <a:t>20/11/2015</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6385531D-6753-4D96-9FDC-EF578E1E0061}"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9CBEC9BD-511E-4F09-85DB-EEF094FF7410}" type="datetimeFigureOut">
              <a:rPr lang="es-ES" smtClean="0"/>
              <a:t>20/11/2015</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6385531D-6753-4D96-9FDC-EF578E1E006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9CBEC9BD-511E-4F09-85DB-EEF094FF7410}" type="datetimeFigureOut">
              <a:rPr lang="es-ES" smtClean="0"/>
              <a:t>20/11/2015</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6385531D-6753-4D96-9FDC-EF578E1E0061}"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CBEC9BD-511E-4F09-85DB-EEF094FF7410}" type="datetimeFigureOut">
              <a:rPr lang="es-ES" smtClean="0"/>
              <a:t>20/11/2015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385531D-6753-4D96-9FDC-EF578E1E006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9CBEC9BD-511E-4F09-85DB-EEF094FF7410}" type="datetimeFigureOut">
              <a:rPr lang="es-ES" smtClean="0"/>
              <a:t>20/11/2015</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6385531D-6753-4D96-9FDC-EF578E1E006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9CBEC9BD-511E-4F09-85DB-EEF094FF7410}" type="datetimeFigureOut">
              <a:rPr lang="es-ES" smtClean="0"/>
              <a:t>20/11/2015</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6385531D-6753-4D96-9FDC-EF578E1E0061}"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9CBEC9BD-511E-4F09-85DB-EEF094FF7410}" type="datetimeFigureOut">
              <a:rPr lang="es-ES" smtClean="0"/>
              <a:t>20/11/2015</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6385531D-6753-4D96-9FDC-EF578E1E0061}"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CBEC9BD-511E-4F09-85DB-EEF094FF7410}" type="datetimeFigureOut">
              <a:rPr lang="es-ES" smtClean="0"/>
              <a:t>20/11/2015</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385531D-6753-4D96-9FDC-EF578E1E0061}"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xml"/><Relationship Id="rId7" Type="http://schemas.openxmlformats.org/officeDocument/2006/relationships/hyperlink" Target="http://laberintoenextincion.blogspot.com.es/2009/10/turon-patinegro.html" TargetMode="External"/><Relationship Id="rId12"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hyperlink" Target="http://laberintoenextincion.blogspot.com.es/2010/12/rana-venenosa-flecha-dorada-atelopus.html" TargetMode="External"/><Relationship Id="rId5" Type="http://schemas.openxmlformats.org/officeDocument/2006/relationships/hyperlink" Target="http://laberintoenextincion.blogspot.com.es/2009/10/lobo-rojo.html"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laberintoenextincion.blogspot.com.es/2009/10/mapache-pigmeo-procyon-pygmeus.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807" y="-459432"/>
            <a:ext cx="8229600" cy="1399032"/>
          </a:xfrm>
        </p:spPr>
        <p:txBody>
          <a:bodyPr/>
          <a:lstStyle/>
          <a:p>
            <a:r>
              <a:rPr lang="es-AR" dirty="0" smtClean="0"/>
              <a:t>ANIMALES EN EXTINCIÓN</a:t>
            </a:r>
            <a:endParaRPr lang="es-ES" dirty="0"/>
          </a:p>
        </p:txBody>
      </p:sp>
      <p:pic>
        <p:nvPicPr>
          <p:cNvPr id="1026" name="Picture 2" descr="Red Wo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2" y="548348"/>
            <a:ext cx="3048000" cy="216217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178992" y="608213"/>
            <a:ext cx="2736647" cy="369332"/>
          </a:xfrm>
          <a:prstGeom prst="rect">
            <a:avLst/>
          </a:prstGeom>
        </p:spPr>
        <p:txBody>
          <a:bodyPr wrap="none">
            <a:spAutoFit/>
          </a:bodyPr>
          <a:lstStyle/>
          <a:p>
            <a:r>
              <a:rPr lang="es-ES" b="1" dirty="0">
                <a:solidFill>
                  <a:srgbClr val="A9501B"/>
                </a:solidFill>
                <a:latin typeface="Helvetica"/>
                <a:hlinkClick r:id="rId5"/>
              </a:rPr>
              <a:t>Lobo rojo (</a:t>
            </a:r>
            <a:r>
              <a:rPr lang="es-ES" b="1" dirty="0" err="1">
                <a:solidFill>
                  <a:srgbClr val="A9501B"/>
                </a:solidFill>
                <a:latin typeface="Helvetica"/>
                <a:hlinkClick r:id="rId5"/>
              </a:rPr>
              <a:t>Canis</a:t>
            </a:r>
            <a:r>
              <a:rPr lang="es-ES" b="1" dirty="0">
                <a:solidFill>
                  <a:srgbClr val="A9501B"/>
                </a:solidFill>
                <a:latin typeface="Helvetica"/>
                <a:hlinkClick r:id="rId5"/>
              </a:rPr>
              <a:t> </a:t>
            </a:r>
            <a:r>
              <a:rPr lang="es-ES" b="1" dirty="0" err="1">
                <a:solidFill>
                  <a:srgbClr val="A9501B"/>
                </a:solidFill>
                <a:latin typeface="Helvetica"/>
                <a:hlinkClick r:id="rId5"/>
              </a:rPr>
              <a:t>rufus</a:t>
            </a:r>
            <a:r>
              <a:rPr lang="es-ES" b="1" dirty="0">
                <a:solidFill>
                  <a:srgbClr val="A9501B"/>
                </a:solidFill>
                <a:latin typeface="Helvetica"/>
                <a:hlinkClick r:id="rId5"/>
              </a:rPr>
              <a:t>)</a:t>
            </a:r>
            <a:endParaRPr lang="es-ES" b="1" i="0" dirty="0">
              <a:solidFill>
                <a:srgbClr val="A9501B"/>
              </a:solidFill>
              <a:effectLst/>
              <a:latin typeface="Helvetica"/>
            </a:endParaRPr>
          </a:p>
        </p:txBody>
      </p:sp>
      <p:sp>
        <p:nvSpPr>
          <p:cNvPr id="4" name="3 Rectángulo"/>
          <p:cNvSpPr/>
          <p:nvPr/>
        </p:nvSpPr>
        <p:spPr>
          <a:xfrm>
            <a:off x="3151654" y="950026"/>
            <a:ext cx="2662306" cy="646331"/>
          </a:xfrm>
          <a:prstGeom prst="rect">
            <a:avLst/>
          </a:prstGeom>
        </p:spPr>
        <p:txBody>
          <a:bodyPr wrap="square">
            <a:spAutoFit/>
          </a:bodyPr>
          <a:lstStyle/>
          <a:p>
            <a:r>
              <a:rPr lang="es-ES" b="1" dirty="0">
                <a:solidFill>
                  <a:srgbClr val="FF0000"/>
                </a:solidFill>
                <a:latin typeface="Helvetica"/>
              </a:rPr>
              <a:t>En</a:t>
            </a:r>
            <a:r>
              <a:rPr lang="es-ES" b="1" dirty="0">
                <a:solidFill>
                  <a:srgbClr val="333333"/>
                </a:solidFill>
                <a:latin typeface="Helvetica"/>
              </a:rPr>
              <a:t> </a:t>
            </a:r>
            <a:r>
              <a:rPr lang="es-ES" b="1" dirty="0">
                <a:solidFill>
                  <a:srgbClr val="FF0000"/>
                </a:solidFill>
                <a:latin typeface="Helvetica"/>
              </a:rPr>
              <a:t>el</a:t>
            </a:r>
            <a:r>
              <a:rPr lang="es-ES" b="1" dirty="0">
                <a:solidFill>
                  <a:srgbClr val="333333"/>
                </a:solidFill>
                <a:latin typeface="Helvetica"/>
              </a:rPr>
              <a:t> </a:t>
            </a:r>
            <a:r>
              <a:rPr lang="es-ES" b="1" dirty="0">
                <a:solidFill>
                  <a:srgbClr val="FF0000"/>
                </a:solidFill>
                <a:latin typeface="Helvetica"/>
              </a:rPr>
              <a:t>mundo</a:t>
            </a:r>
            <a:r>
              <a:rPr lang="es-ES" dirty="0">
                <a:solidFill>
                  <a:srgbClr val="333333"/>
                </a:solidFill>
                <a:latin typeface="Helvetica"/>
              </a:rPr>
              <a:t>: </a:t>
            </a:r>
            <a:r>
              <a:rPr lang="es-ES" dirty="0">
                <a:solidFill>
                  <a:srgbClr val="FF0000"/>
                </a:solidFill>
                <a:latin typeface="Helvetica"/>
              </a:rPr>
              <a:t>América</a:t>
            </a:r>
            <a:r>
              <a:rPr lang="es-ES" dirty="0"/>
              <a:t/>
            </a:r>
            <a:br>
              <a:rPr lang="es-ES" dirty="0"/>
            </a:br>
            <a:r>
              <a:rPr lang="es-ES" b="1" dirty="0">
                <a:solidFill>
                  <a:srgbClr val="FF0000"/>
                </a:solidFill>
                <a:latin typeface="Helvetica"/>
              </a:rPr>
              <a:t>Región</a:t>
            </a:r>
            <a:r>
              <a:rPr lang="es-ES" b="1" dirty="0">
                <a:solidFill>
                  <a:srgbClr val="333333"/>
                </a:solidFill>
                <a:latin typeface="Helvetica"/>
              </a:rPr>
              <a:t>:</a:t>
            </a:r>
            <a:r>
              <a:rPr lang="es-ES" dirty="0">
                <a:solidFill>
                  <a:srgbClr val="333333"/>
                </a:solidFill>
                <a:latin typeface="Helvetica"/>
              </a:rPr>
              <a:t> </a:t>
            </a:r>
            <a:r>
              <a:rPr lang="es-ES" dirty="0">
                <a:solidFill>
                  <a:srgbClr val="FF0000"/>
                </a:solidFill>
                <a:latin typeface="Helvetica"/>
              </a:rPr>
              <a:t>Usa</a:t>
            </a:r>
            <a:r>
              <a:rPr lang="es-ES" dirty="0">
                <a:solidFill>
                  <a:srgbClr val="333333"/>
                </a:solidFill>
                <a:latin typeface="Helvetica"/>
              </a:rPr>
              <a:t>, </a:t>
            </a:r>
            <a:r>
              <a:rPr lang="es-ES" dirty="0">
                <a:solidFill>
                  <a:srgbClr val="FF0000"/>
                </a:solidFill>
                <a:latin typeface="Helvetica"/>
              </a:rPr>
              <a:t>Canadá</a:t>
            </a:r>
            <a:endParaRPr lang="es-ES" dirty="0">
              <a:solidFill>
                <a:srgbClr val="FF0000"/>
              </a:solidFill>
            </a:endParaRPr>
          </a:p>
        </p:txBody>
      </p:sp>
      <p:pic>
        <p:nvPicPr>
          <p:cNvPr id="1028" name="Picture 4" descr="turon patinegro Mustela nigrip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38085"/>
            <a:ext cx="3048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178992" y="2600003"/>
            <a:ext cx="2212434" cy="646331"/>
          </a:xfrm>
          <a:prstGeom prst="rect">
            <a:avLst/>
          </a:prstGeom>
        </p:spPr>
        <p:txBody>
          <a:bodyPr wrap="square">
            <a:spAutoFit/>
          </a:bodyPr>
          <a:lstStyle/>
          <a:p>
            <a:r>
              <a:rPr lang="es-ES" b="1" dirty="0">
                <a:solidFill>
                  <a:srgbClr val="A9501B"/>
                </a:solidFill>
                <a:latin typeface="Helvetica"/>
                <a:hlinkClick r:id="rId7"/>
              </a:rPr>
              <a:t>Turón </a:t>
            </a:r>
            <a:r>
              <a:rPr lang="es-ES" b="1" dirty="0" err="1">
                <a:solidFill>
                  <a:srgbClr val="A9501B"/>
                </a:solidFill>
                <a:latin typeface="Helvetica"/>
                <a:hlinkClick r:id="rId7"/>
              </a:rPr>
              <a:t>patinegro</a:t>
            </a:r>
            <a:r>
              <a:rPr lang="es-ES" b="1" dirty="0">
                <a:solidFill>
                  <a:srgbClr val="A9501B"/>
                </a:solidFill>
                <a:latin typeface="Helvetica"/>
                <a:hlinkClick r:id="rId7"/>
              </a:rPr>
              <a:t> (Mustela </a:t>
            </a:r>
            <a:r>
              <a:rPr lang="es-ES" b="1" dirty="0" err="1">
                <a:solidFill>
                  <a:srgbClr val="A9501B"/>
                </a:solidFill>
                <a:latin typeface="Helvetica"/>
                <a:hlinkClick r:id="rId7"/>
              </a:rPr>
              <a:t>nigripes</a:t>
            </a:r>
            <a:r>
              <a:rPr lang="es-ES" b="1" dirty="0">
                <a:solidFill>
                  <a:srgbClr val="A9501B"/>
                </a:solidFill>
                <a:latin typeface="Helvetica"/>
                <a:hlinkClick r:id="rId7"/>
              </a:rPr>
              <a:t>)</a:t>
            </a:r>
            <a:endParaRPr lang="es-ES" b="1" i="0" dirty="0">
              <a:solidFill>
                <a:srgbClr val="A9501B"/>
              </a:solidFill>
              <a:effectLst/>
              <a:latin typeface="Helvetica"/>
            </a:endParaRPr>
          </a:p>
        </p:txBody>
      </p:sp>
      <p:sp>
        <p:nvSpPr>
          <p:cNvPr id="6" name="5 Rectángulo"/>
          <p:cNvSpPr/>
          <p:nvPr/>
        </p:nvSpPr>
        <p:spPr>
          <a:xfrm>
            <a:off x="3166532" y="3269413"/>
            <a:ext cx="2647428" cy="923330"/>
          </a:xfrm>
          <a:prstGeom prst="rect">
            <a:avLst/>
          </a:prstGeom>
        </p:spPr>
        <p:txBody>
          <a:bodyPr wrap="square">
            <a:spAutoFit/>
          </a:bodyPr>
          <a:lstStyle/>
          <a:p>
            <a:r>
              <a:rPr lang="es-ES" b="1" dirty="0">
                <a:solidFill>
                  <a:srgbClr val="FF0000"/>
                </a:solidFill>
                <a:latin typeface="Helvetica"/>
              </a:rPr>
              <a:t>En el mundo</a:t>
            </a:r>
            <a:r>
              <a:rPr lang="es-ES" dirty="0">
                <a:solidFill>
                  <a:srgbClr val="FF0000"/>
                </a:solidFill>
                <a:latin typeface="Helvetica"/>
              </a:rPr>
              <a:t>: América</a:t>
            </a:r>
            <a:r>
              <a:rPr lang="es-ES" dirty="0">
                <a:solidFill>
                  <a:srgbClr val="FF0000"/>
                </a:solidFill>
              </a:rPr>
              <a:t/>
            </a:r>
            <a:br>
              <a:rPr lang="es-ES" dirty="0">
                <a:solidFill>
                  <a:srgbClr val="FF0000"/>
                </a:solidFill>
              </a:rPr>
            </a:br>
            <a:r>
              <a:rPr lang="es-ES" b="1" dirty="0">
                <a:solidFill>
                  <a:srgbClr val="FF0000"/>
                </a:solidFill>
                <a:latin typeface="Helvetica"/>
              </a:rPr>
              <a:t>Región</a:t>
            </a:r>
            <a:r>
              <a:rPr lang="es-ES" dirty="0">
                <a:solidFill>
                  <a:srgbClr val="FF0000"/>
                </a:solidFill>
                <a:latin typeface="Helvetica"/>
              </a:rPr>
              <a:t>: México, Usa</a:t>
            </a:r>
            <a:r>
              <a:rPr lang="es-ES" dirty="0">
                <a:solidFill>
                  <a:srgbClr val="FF0000"/>
                </a:solidFill>
              </a:rPr>
              <a:t/>
            </a:r>
            <a:br>
              <a:rPr lang="es-ES" dirty="0">
                <a:solidFill>
                  <a:srgbClr val="FF0000"/>
                </a:solidFill>
              </a:rPr>
            </a:br>
            <a:r>
              <a:rPr lang="es-ES" b="1" dirty="0">
                <a:solidFill>
                  <a:srgbClr val="FF0000"/>
                </a:solidFill>
                <a:latin typeface="Helvetica"/>
              </a:rPr>
              <a:t>Extinto en</a:t>
            </a:r>
            <a:r>
              <a:rPr lang="es-ES" dirty="0">
                <a:solidFill>
                  <a:srgbClr val="FF0000"/>
                </a:solidFill>
                <a:latin typeface="Helvetica"/>
              </a:rPr>
              <a:t> Canadá</a:t>
            </a:r>
            <a:endParaRPr lang="es-ES" dirty="0">
              <a:solidFill>
                <a:srgbClr val="FF0000"/>
              </a:solidFill>
            </a:endParaRPr>
          </a:p>
        </p:txBody>
      </p:sp>
      <p:pic>
        <p:nvPicPr>
          <p:cNvPr id="1030" name="Picture 6" descr="mapache pigmeo Procyon pygmae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583958"/>
            <a:ext cx="2673137" cy="201604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021001" y="2651974"/>
            <a:ext cx="2808312" cy="646331"/>
          </a:xfrm>
          <a:prstGeom prst="rect">
            <a:avLst/>
          </a:prstGeom>
        </p:spPr>
        <p:txBody>
          <a:bodyPr wrap="square">
            <a:spAutoFit/>
          </a:bodyPr>
          <a:lstStyle/>
          <a:p>
            <a:r>
              <a:rPr lang="es-ES" b="1" dirty="0">
                <a:solidFill>
                  <a:srgbClr val="A9501B"/>
                </a:solidFill>
                <a:latin typeface="Helvetica"/>
                <a:hlinkClick r:id="rId9"/>
              </a:rPr>
              <a:t>Mapache pigmeo (</a:t>
            </a:r>
            <a:r>
              <a:rPr lang="es-ES" b="1" dirty="0" err="1">
                <a:solidFill>
                  <a:srgbClr val="A9501B"/>
                </a:solidFill>
                <a:latin typeface="Helvetica"/>
                <a:hlinkClick r:id="rId9"/>
              </a:rPr>
              <a:t>Procyon</a:t>
            </a:r>
            <a:r>
              <a:rPr lang="es-ES" b="1" dirty="0">
                <a:solidFill>
                  <a:srgbClr val="A9501B"/>
                </a:solidFill>
                <a:latin typeface="Helvetica"/>
                <a:hlinkClick r:id="rId9"/>
              </a:rPr>
              <a:t> </a:t>
            </a:r>
            <a:r>
              <a:rPr lang="es-ES" b="1" dirty="0" err="1">
                <a:solidFill>
                  <a:srgbClr val="A9501B"/>
                </a:solidFill>
                <a:latin typeface="Helvetica"/>
                <a:hlinkClick r:id="rId9"/>
              </a:rPr>
              <a:t>pygmeus</a:t>
            </a:r>
            <a:r>
              <a:rPr lang="es-ES" b="1" dirty="0">
                <a:solidFill>
                  <a:srgbClr val="A9501B"/>
                </a:solidFill>
                <a:latin typeface="Helvetica"/>
                <a:hlinkClick r:id="rId9"/>
              </a:rPr>
              <a:t>)</a:t>
            </a:r>
            <a:endParaRPr lang="es-ES" b="1" i="0" dirty="0">
              <a:solidFill>
                <a:srgbClr val="A9501B"/>
              </a:solidFill>
              <a:effectLst/>
              <a:latin typeface="Helvetica"/>
            </a:endParaRPr>
          </a:p>
        </p:txBody>
      </p:sp>
      <p:sp>
        <p:nvSpPr>
          <p:cNvPr id="8" name="7 Rectángulo"/>
          <p:cNvSpPr/>
          <p:nvPr/>
        </p:nvSpPr>
        <p:spPr>
          <a:xfrm>
            <a:off x="6118133" y="3281556"/>
            <a:ext cx="2664296" cy="923330"/>
          </a:xfrm>
          <a:prstGeom prst="rect">
            <a:avLst/>
          </a:prstGeom>
        </p:spPr>
        <p:txBody>
          <a:bodyPr wrap="square">
            <a:spAutoFit/>
          </a:bodyPr>
          <a:lstStyle/>
          <a:p>
            <a:r>
              <a:rPr lang="es-ES" b="1" dirty="0">
                <a:solidFill>
                  <a:srgbClr val="FF0000"/>
                </a:solidFill>
                <a:latin typeface="Arial"/>
              </a:rPr>
              <a:t>En el mundo: </a:t>
            </a:r>
            <a:r>
              <a:rPr lang="es-ES" dirty="0">
                <a:solidFill>
                  <a:srgbClr val="FF0000"/>
                </a:solidFill>
                <a:latin typeface="Arial"/>
              </a:rPr>
              <a:t>América</a:t>
            </a:r>
            <a:endParaRPr lang="es-ES" dirty="0">
              <a:solidFill>
                <a:srgbClr val="FF0000"/>
              </a:solidFill>
              <a:latin typeface="Helvetica"/>
            </a:endParaRPr>
          </a:p>
          <a:p>
            <a:r>
              <a:rPr lang="es-ES" b="1" dirty="0">
                <a:solidFill>
                  <a:srgbClr val="FF0000"/>
                </a:solidFill>
                <a:latin typeface="Arial"/>
              </a:rPr>
              <a:t>Región: </a:t>
            </a:r>
            <a:r>
              <a:rPr lang="es-ES" dirty="0">
                <a:solidFill>
                  <a:srgbClr val="FF0000"/>
                </a:solidFill>
                <a:latin typeface="Arial"/>
              </a:rPr>
              <a:t>México: isla Cozumel</a:t>
            </a:r>
            <a:r>
              <a:rPr lang="es-ES" dirty="0">
                <a:solidFill>
                  <a:srgbClr val="333333"/>
                </a:solidFill>
                <a:latin typeface="Arial"/>
              </a:rPr>
              <a:t> </a:t>
            </a:r>
            <a:endParaRPr lang="es-ES" b="0" i="0" dirty="0">
              <a:solidFill>
                <a:srgbClr val="333333"/>
              </a:solidFill>
              <a:effectLst/>
              <a:latin typeface="Helvetica"/>
            </a:endParaRPr>
          </a:p>
        </p:txBody>
      </p:sp>
      <p:pic>
        <p:nvPicPr>
          <p:cNvPr id="1034" name="Picture 10" descr="Rana venenosa flecha dorada Atelopus zetek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022" y="4204886"/>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7011688" y="4192743"/>
            <a:ext cx="2218413" cy="923330"/>
          </a:xfrm>
          <a:prstGeom prst="rect">
            <a:avLst/>
          </a:prstGeom>
        </p:spPr>
        <p:txBody>
          <a:bodyPr wrap="square">
            <a:spAutoFit/>
          </a:bodyPr>
          <a:lstStyle/>
          <a:p>
            <a:r>
              <a:rPr lang="es-ES" b="1" dirty="0">
                <a:solidFill>
                  <a:srgbClr val="A9501B"/>
                </a:solidFill>
                <a:latin typeface="Helvetica"/>
                <a:hlinkClick r:id="rId11"/>
              </a:rPr>
              <a:t>Rana venenosa flecha dorada (</a:t>
            </a:r>
            <a:r>
              <a:rPr lang="es-ES" b="1" dirty="0" err="1">
                <a:solidFill>
                  <a:srgbClr val="A9501B"/>
                </a:solidFill>
                <a:latin typeface="Helvetica"/>
                <a:hlinkClick r:id="rId11"/>
              </a:rPr>
              <a:t>Atelopus</a:t>
            </a:r>
            <a:r>
              <a:rPr lang="es-ES" b="1" dirty="0">
                <a:solidFill>
                  <a:srgbClr val="A9501B"/>
                </a:solidFill>
                <a:latin typeface="Helvetica"/>
                <a:hlinkClick r:id="rId11"/>
              </a:rPr>
              <a:t> </a:t>
            </a:r>
            <a:r>
              <a:rPr lang="es-ES" b="1" dirty="0" err="1">
                <a:solidFill>
                  <a:srgbClr val="A9501B"/>
                </a:solidFill>
                <a:latin typeface="Helvetica"/>
                <a:hlinkClick r:id="rId11"/>
              </a:rPr>
              <a:t>zeteki</a:t>
            </a:r>
            <a:r>
              <a:rPr lang="es-ES" b="1" dirty="0">
                <a:solidFill>
                  <a:srgbClr val="A9501B"/>
                </a:solidFill>
                <a:latin typeface="Helvetica"/>
                <a:hlinkClick r:id="rId11"/>
              </a:rPr>
              <a:t>)</a:t>
            </a:r>
            <a:endParaRPr lang="es-ES" b="1" i="0" dirty="0">
              <a:solidFill>
                <a:srgbClr val="A9501B"/>
              </a:solidFill>
              <a:effectLst/>
              <a:latin typeface="Helvetica"/>
            </a:endParaRPr>
          </a:p>
        </p:txBody>
      </p:sp>
      <p:sp>
        <p:nvSpPr>
          <p:cNvPr id="11" name="Rectangle 12"/>
          <p:cNvSpPr>
            <a:spLocks noChangeArrowheads="1"/>
          </p:cNvSpPr>
          <p:nvPr/>
        </p:nvSpPr>
        <p:spPr bwMode="auto">
          <a:xfrm>
            <a:off x="6960931" y="5191583"/>
            <a:ext cx="1656184" cy="369332"/>
          </a:xfrm>
          <a:prstGeom prst="rect">
            <a:avLst/>
          </a:prstGeom>
          <a:solidFill>
            <a:srgbClr val="F7F0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900" b="1" i="0" u="none" strike="noStrike" cap="none" normalizeH="0" baseline="0" dirty="0" smtClean="0">
                <a:ln>
                  <a:noFill/>
                </a:ln>
                <a:solidFill>
                  <a:srgbClr val="333333"/>
                </a:solidFill>
                <a:effectLst/>
                <a:latin typeface="Arial" pitchFamily="34" charset="0"/>
                <a:cs typeface="Arial" pitchFamily="34" charset="0"/>
              </a:rPr>
              <a:t>En el mundo</a:t>
            </a:r>
            <a:r>
              <a:rPr kumimoji="0" lang="es-ES" altLang="es-ES" sz="900" b="0" i="0" u="none" strike="noStrike" cap="none" normalizeH="0" baseline="0" dirty="0" smtClean="0">
                <a:ln>
                  <a:noFill/>
                </a:ln>
                <a:solidFill>
                  <a:srgbClr val="333333"/>
                </a:solidFill>
                <a:effectLst/>
                <a:latin typeface="Arial" pitchFamily="34" charset="0"/>
                <a:cs typeface="Arial" pitchFamily="34" charset="0"/>
              </a:rPr>
              <a:t>: América</a:t>
            </a:r>
            <a:endParaRPr kumimoji="0" lang="es-ES" alt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smtClean="0">
                <a:ln>
                  <a:noFill/>
                </a:ln>
                <a:solidFill>
                  <a:srgbClr val="333333"/>
                </a:solidFill>
                <a:effectLst/>
                <a:latin typeface="Arial" pitchFamily="34" charset="0"/>
                <a:cs typeface="Arial" pitchFamily="34" charset="0"/>
              </a:rPr>
              <a:t>Región: </a:t>
            </a:r>
            <a:r>
              <a:rPr kumimoji="0" lang="es-ES" altLang="es-ES" sz="900" b="0" i="0" u="none" strike="noStrike" cap="none" normalizeH="0" baseline="0" dirty="0" smtClean="0">
                <a:ln>
                  <a:noFill/>
                </a:ln>
                <a:solidFill>
                  <a:srgbClr val="333333"/>
                </a:solidFill>
                <a:effectLst/>
                <a:latin typeface="Arial" pitchFamily="34" charset="0"/>
                <a:cs typeface="Arial" pitchFamily="34" charset="0"/>
              </a:rPr>
              <a:t>Panamá</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Animals.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43608" y="5733256"/>
            <a:ext cx="609600" cy="609600"/>
          </a:xfrm>
          <a:prstGeom prst="rect">
            <a:avLst/>
          </a:prstGeom>
        </p:spPr>
      </p:pic>
    </p:spTree>
    <p:extLst>
      <p:ext uri="{BB962C8B-B14F-4D97-AF65-F5344CB8AC3E}">
        <p14:creationId xmlns:p14="http://schemas.microsoft.com/office/powerpoint/2010/main" val="93830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6"/>
                                        </p:tgtEl>
                                        <p:attrNameLst>
                                          <p:attrName>ppt_x</p:attrName>
                                          <p:attrName>ppt_y</p:attrName>
                                        </p:attrNameLst>
                                      </p:cBhvr>
                                    </p:animMotion>
                                    <p:animRot by="1500000">
                                      <p:cBhvr>
                                        <p:cTn id="21" dur="125" fill="hold">
                                          <p:stCondLst>
                                            <p:cond delay="0"/>
                                          </p:stCondLst>
                                        </p:cTn>
                                        <p:tgtEl>
                                          <p:spTgt spid="6"/>
                                        </p:tgtEl>
                                        <p:attrNameLst>
                                          <p:attrName>r</p:attrName>
                                        </p:attrNameLst>
                                      </p:cBhvr>
                                    </p:animRot>
                                    <p:animRot by="-1500000">
                                      <p:cBhvr>
                                        <p:cTn id="22" dur="125" fill="hold">
                                          <p:stCondLst>
                                            <p:cond delay="125"/>
                                          </p:stCondLst>
                                        </p:cTn>
                                        <p:tgtEl>
                                          <p:spTgt spid="6"/>
                                        </p:tgtEl>
                                        <p:attrNameLst>
                                          <p:attrName>r</p:attrName>
                                        </p:attrNameLst>
                                      </p:cBhvr>
                                    </p:animRot>
                                    <p:animRot by="-1500000">
                                      <p:cBhvr>
                                        <p:cTn id="23" dur="125" fill="hold">
                                          <p:stCondLst>
                                            <p:cond delay="250"/>
                                          </p:stCondLst>
                                        </p:cTn>
                                        <p:tgtEl>
                                          <p:spTgt spid="6"/>
                                        </p:tgtEl>
                                        <p:attrNameLst>
                                          <p:attrName>r</p:attrName>
                                        </p:attrNameLst>
                                      </p:cBhvr>
                                    </p:animRot>
                                    <p:animRot by="1500000">
                                      <p:cBhvr>
                                        <p:cTn id="24" dur="125" fill="hold">
                                          <p:stCondLst>
                                            <p:cond delay="375"/>
                                          </p:stCondLst>
                                        </p:cTn>
                                        <p:tgtEl>
                                          <p:spTgt spid="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4"/>
                                        </p:tgtEl>
                                        <p:attrNameLst>
                                          <p:attrName>ppt_x</p:attrName>
                                          <p:attrName>ppt_y</p:attrName>
                                        </p:attrNameLst>
                                      </p:cBhvr>
                                    </p:animMotion>
                                    <p:animRot by="1500000">
                                      <p:cBhvr>
                                        <p:cTn id="35" dur="125" fill="hold">
                                          <p:stCondLst>
                                            <p:cond delay="0"/>
                                          </p:stCondLst>
                                        </p:cTn>
                                        <p:tgtEl>
                                          <p:spTgt spid="4"/>
                                        </p:tgtEl>
                                        <p:attrNameLst>
                                          <p:attrName>r</p:attrName>
                                        </p:attrNameLst>
                                      </p:cBhvr>
                                    </p:animRot>
                                    <p:animRot by="-1500000">
                                      <p:cBhvr>
                                        <p:cTn id="36" dur="125" fill="hold">
                                          <p:stCondLst>
                                            <p:cond delay="125"/>
                                          </p:stCondLst>
                                        </p:cTn>
                                        <p:tgtEl>
                                          <p:spTgt spid="4"/>
                                        </p:tgtEl>
                                        <p:attrNameLst>
                                          <p:attrName>r</p:attrName>
                                        </p:attrNameLst>
                                      </p:cBhvr>
                                    </p:animRot>
                                    <p:animRot by="-1500000">
                                      <p:cBhvr>
                                        <p:cTn id="37" dur="125" fill="hold">
                                          <p:stCondLst>
                                            <p:cond delay="250"/>
                                          </p:stCondLst>
                                        </p:cTn>
                                        <p:tgtEl>
                                          <p:spTgt spid="4"/>
                                        </p:tgtEl>
                                        <p:attrNameLst>
                                          <p:attrName>r</p:attrName>
                                        </p:attrNameLst>
                                      </p:cBhvr>
                                    </p:animRot>
                                    <p:animRot by="1500000">
                                      <p:cBhvr>
                                        <p:cTn id="38" dur="125" fill="hold">
                                          <p:stCondLst>
                                            <p:cond delay="375"/>
                                          </p:stCondLst>
                                        </p:cTn>
                                        <p:tgtEl>
                                          <p:spTgt spid="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gtEl>
                                        <p:attrNameLst>
                                          <p:attrName>ppt_x</p:attrName>
                                          <p:attrName>ppt_y</p:attrName>
                                        </p:attrNameLst>
                                      </p:cBhvr>
                                    </p:animMotion>
                                    <p:animRot by="1500000">
                                      <p:cBhvr>
                                        <p:cTn id="43" dur="125" fill="hold">
                                          <p:stCondLst>
                                            <p:cond delay="0"/>
                                          </p:stCondLst>
                                        </p:cTn>
                                        <p:tgtEl>
                                          <p:spTgt spid="3"/>
                                        </p:tgtEl>
                                        <p:attrNameLst>
                                          <p:attrName>r</p:attrName>
                                        </p:attrNameLst>
                                      </p:cBhvr>
                                    </p:animRot>
                                    <p:animRot by="-1500000">
                                      <p:cBhvr>
                                        <p:cTn id="44" dur="125" fill="hold">
                                          <p:stCondLst>
                                            <p:cond delay="125"/>
                                          </p:stCondLst>
                                        </p:cTn>
                                        <p:tgtEl>
                                          <p:spTgt spid="3"/>
                                        </p:tgtEl>
                                        <p:attrNameLst>
                                          <p:attrName>r</p:attrName>
                                        </p:attrNameLst>
                                      </p:cBhvr>
                                    </p:animRot>
                                    <p:animRot by="-1500000">
                                      <p:cBhvr>
                                        <p:cTn id="45" dur="125" fill="hold">
                                          <p:stCondLst>
                                            <p:cond delay="250"/>
                                          </p:stCondLst>
                                        </p:cTn>
                                        <p:tgtEl>
                                          <p:spTgt spid="3"/>
                                        </p:tgtEl>
                                        <p:attrNameLst>
                                          <p:attrName>r</p:attrName>
                                        </p:attrNameLst>
                                      </p:cBhvr>
                                    </p:animRot>
                                    <p:animRot by="1500000">
                                      <p:cBhvr>
                                        <p:cTn id="46" dur="125" fill="hold">
                                          <p:stCondLst>
                                            <p:cond delay="375"/>
                                          </p:stCondLst>
                                        </p:cTn>
                                        <p:tgtEl>
                                          <p:spTgt spid="3"/>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wipe(down)">
                                      <p:cBhvr>
                                        <p:cTn id="51" dur="580">
                                          <p:stCondLst>
                                            <p:cond delay="0"/>
                                          </p:stCondLst>
                                        </p:cTn>
                                        <p:tgtEl>
                                          <p:spTgt spid="1030"/>
                                        </p:tgtEl>
                                      </p:cBhvr>
                                    </p:animEffect>
                                    <p:anim calcmode="lin" valueType="num">
                                      <p:cBhvr>
                                        <p:cTn id="5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30"/>
                                        </p:tgtEl>
                                      </p:cBhvr>
                                      <p:to x="100000" y="60000"/>
                                    </p:animScale>
                                    <p:animScale>
                                      <p:cBhvr>
                                        <p:cTn id="58" dur="166" decel="50000">
                                          <p:stCondLst>
                                            <p:cond delay="676"/>
                                          </p:stCondLst>
                                        </p:cTn>
                                        <p:tgtEl>
                                          <p:spTgt spid="1030"/>
                                        </p:tgtEl>
                                      </p:cBhvr>
                                      <p:to x="100000" y="100000"/>
                                    </p:animScale>
                                    <p:animScale>
                                      <p:cBhvr>
                                        <p:cTn id="59" dur="26">
                                          <p:stCondLst>
                                            <p:cond delay="1312"/>
                                          </p:stCondLst>
                                        </p:cTn>
                                        <p:tgtEl>
                                          <p:spTgt spid="1030"/>
                                        </p:tgtEl>
                                      </p:cBhvr>
                                      <p:to x="100000" y="80000"/>
                                    </p:animScale>
                                    <p:animScale>
                                      <p:cBhvr>
                                        <p:cTn id="60" dur="166" decel="50000">
                                          <p:stCondLst>
                                            <p:cond delay="1338"/>
                                          </p:stCondLst>
                                        </p:cTn>
                                        <p:tgtEl>
                                          <p:spTgt spid="1030"/>
                                        </p:tgtEl>
                                      </p:cBhvr>
                                      <p:to x="100000" y="100000"/>
                                    </p:animScale>
                                    <p:animScale>
                                      <p:cBhvr>
                                        <p:cTn id="61" dur="26">
                                          <p:stCondLst>
                                            <p:cond delay="1642"/>
                                          </p:stCondLst>
                                        </p:cTn>
                                        <p:tgtEl>
                                          <p:spTgt spid="1030"/>
                                        </p:tgtEl>
                                      </p:cBhvr>
                                      <p:to x="100000" y="90000"/>
                                    </p:animScale>
                                    <p:animScale>
                                      <p:cBhvr>
                                        <p:cTn id="62" dur="166" decel="50000">
                                          <p:stCondLst>
                                            <p:cond delay="1668"/>
                                          </p:stCondLst>
                                        </p:cTn>
                                        <p:tgtEl>
                                          <p:spTgt spid="1030"/>
                                        </p:tgtEl>
                                      </p:cBhvr>
                                      <p:to x="100000" y="100000"/>
                                    </p:animScale>
                                    <p:animScale>
                                      <p:cBhvr>
                                        <p:cTn id="63" dur="26">
                                          <p:stCondLst>
                                            <p:cond delay="1808"/>
                                          </p:stCondLst>
                                        </p:cTn>
                                        <p:tgtEl>
                                          <p:spTgt spid="1030"/>
                                        </p:tgtEl>
                                      </p:cBhvr>
                                      <p:to x="100000" y="95000"/>
                                    </p:animScale>
                                    <p:animScale>
                                      <p:cBhvr>
                                        <p:cTn id="64" dur="166" decel="50000">
                                          <p:stCondLst>
                                            <p:cond delay="1834"/>
                                          </p:stCondLst>
                                        </p:cTn>
                                        <p:tgtEl>
                                          <p:spTgt spid="103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34" presetClass="emph" presetSubtype="0" fill="hold" grpId="0" nodeType="clickEffect">
                                  <p:stCondLst>
                                    <p:cond delay="0"/>
                                  </p:stCondLst>
                                  <p:iterate type="lt">
                                    <p:tmPct val="10000"/>
                                  </p:iterate>
                                  <p:childTnLst>
                                    <p:animMotion origin="layout" path="M 0.0 0.0 L 0.0 -0.07213" pathEditMode="relative" ptsTypes="">
                                      <p:cBhvr>
                                        <p:cTn id="68" dur="250" accel="50000" decel="50000" autoRev="1" fill="hold">
                                          <p:stCondLst>
                                            <p:cond delay="0"/>
                                          </p:stCondLst>
                                        </p:cTn>
                                        <p:tgtEl>
                                          <p:spTgt spid="7"/>
                                        </p:tgtEl>
                                        <p:attrNameLst>
                                          <p:attrName>ppt_x</p:attrName>
                                          <p:attrName>ppt_y</p:attrName>
                                        </p:attrNameLst>
                                      </p:cBhvr>
                                    </p:animMotion>
                                    <p:animRot by="1500000">
                                      <p:cBhvr>
                                        <p:cTn id="69" dur="125" fill="hold">
                                          <p:stCondLst>
                                            <p:cond delay="0"/>
                                          </p:stCondLst>
                                        </p:cTn>
                                        <p:tgtEl>
                                          <p:spTgt spid="7"/>
                                        </p:tgtEl>
                                        <p:attrNameLst>
                                          <p:attrName>r</p:attrName>
                                        </p:attrNameLst>
                                      </p:cBhvr>
                                    </p:animRot>
                                    <p:animRot by="-1500000">
                                      <p:cBhvr>
                                        <p:cTn id="70" dur="125" fill="hold">
                                          <p:stCondLst>
                                            <p:cond delay="125"/>
                                          </p:stCondLst>
                                        </p:cTn>
                                        <p:tgtEl>
                                          <p:spTgt spid="7"/>
                                        </p:tgtEl>
                                        <p:attrNameLst>
                                          <p:attrName>r</p:attrName>
                                        </p:attrNameLst>
                                      </p:cBhvr>
                                    </p:animRot>
                                    <p:animRot by="-1500000">
                                      <p:cBhvr>
                                        <p:cTn id="71" dur="125" fill="hold">
                                          <p:stCondLst>
                                            <p:cond delay="250"/>
                                          </p:stCondLst>
                                        </p:cTn>
                                        <p:tgtEl>
                                          <p:spTgt spid="7"/>
                                        </p:tgtEl>
                                        <p:attrNameLst>
                                          <p:attrName>r</p:attrName>
                                        </p:attrNameLst>
                                      </p:cBhvr>
                                    </p:animRot>
                                    <p:animRot by="1500000">
                                      <p:cBhvr>
                                        <p:cTn id="72" dur="125" fill="hold">
                                          <p:stCondLst>
                                            <p:cond delay="375"/>
                                          </p:stCondLst>
                                        </p:cTn>
                                        <p:tgtEl>
                                          <p:spTgt spid="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4" presetClass="emph" presetSubtype="0" fill="hold" grpId="0" nodeType="clickEffect">
                                  <p:stCondLst>
                                    <p:cond delay="0"/>
                                  </p:stCondLst>
                                  <p:iterate type="lt">
                                    <p:tmPct val="10000"/>
                                  </p:iterate>
                                  <p:childTnLst>
                                    <p:animMotion origin="layout" path="M 0.0 0.0 L 0.0 -0.07213" pathEditMode="relative" ptsTypes="">
                                      <p:cBhvr>
                                        <p:cTn id="76" dur="250" accel="50000" decel="50000" autoRev="1" fill="hold">
                                          <p:stCondLst>
                                            <p:cond delay="0"/>
                                          </p:stCondLst>
                                        </p:cTn>
                                        <p:tgtEl>
                                          <p:spTgt spid="8"/>
                                        </p:tgtEl>
                                        <p:attrNameLst>
                                          <p:attrName>ppt_x</p:attrName>
                                          <p:attrName>ppt_y</p:attrName>
                                        </p:attrNameLst>
                                      </p:cBhvr>
                                    </p:animMotion>
                                    <p:animRot by="1500000">
                                      <p:cBhvr>
                                        <p:cTn id="77" dur="125" fill="hold">
                                          <p:stCondLst>
                                            <p:cond delay="0"/>
                                          </p:stCondLst>
                                        </p:cTn>
                                        <p:tgtEl>
                                          <p:spTgt spid="8"/>
                                        </p:tgtEl>
                                        <p:attrNameLst>
                                          <p:attrName>r</p:attrName>
                                        </p:attrNameLst>
                                      </p:cBhvr>
                                    </p:animRot>
                                    <p:animRot by="-1500000">
                                      <p:cBhvr>
                                        <p:cTn id="78" dur="125" fill="hold">
                                          <p:stCondLst>
                                            <p:cond delay="125"/>
                                          </p:stCondLst>
                                        </p:cTn>
                                        <p:tgtEl>
                                          <p:spTgt spid="8"/>
                                        </p:tgtEl>
                                        <p:attrNameLst>
                                          <p:attrName>r</p:attrName>
                                        </p:attrNameLst>
                                      </p:cBhvr>
                                    </p:animRot>
                                    <p:animRot by="-1500000">
                                      <p:cBhvr>
                                        <p:cTn id="79" dur="125" fill="hold">
                                          <p:stCondLst>
                                            <p:cond delay="250"/>
                                          </p:stCondLst>
                                        </p:cTn>
                                        <p:tgtEl>
                                          <p:spTgt spid="8"/>
                                        </p:tgtEl>
                                        <p:attrNameLst>
                                          <p:attrName>r</p:attrName>
                                        </p:attrNameLst>
                                      </p:cBhvr>
                                    </p:animRot>
                                    <p:animRot by="1500000">
                                      <p:cBhvr>
                                        <p:cTn id="80" dur="125" fill="hold">
                                          <p:stCondLst>
                                            <p:cond delay="375"/>
                                          </p:stCondLst>
                                        </p:cTn>
                                        <p:tgtEl>
                                          <p:spTgt spid="8"/>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1034"/>
                                        </p:tgtEl>
                                        <p:attrNameLst>
                                          <p:attrName>style.visibility</p:attrName>
                                        </p:attrNameLst>
                                      </p:cBhvr>
                                      <p:to>
                                        <p:strVal val="visible"/>
                                      </p:to>
                                    </p:set>
                                    <p:animEffect transition="in" filter="wipe(down)">
                                      <p:cBhvr>
                                        <p:cTn id="85" dur="580">
                                          <p:stCondLst>
                                            <p:cond delay="0"/>
                                          </p:stCondLst>
                                        </p:cTn>
                                        <p:tgtEl>
                                          <p:spTgt spid="1034"/>
                                        </p:tgtEl>
                                      </p:cBhvr>
                                    </p:animEffect>
                                    <p:anim calcmode="lin" valueType="num">
                                      <p:cBhvr>
                                        <p:cTn id="86"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91" dur="26">
                                          <p:stCondLst>
                                            <p:cond delay="650"/>
                                          </p:stCondLst>
                                        </p:cTn>
                                        <p:tgtEl>
                                          <p:spTgt spid="1034"/>
                                        </p:tgtEl>
                                      </p:cBhvr>
                                      <p:to x="100000" y="60000"/>
                                    </p:animScale>
                                    <p:animScale>
                                      <p:cBhvr>
                                        <p:cTn id="92" dur="166" decel="50000">
                                          <p:stCondLst>
                                            <p:cond delay="676"/>
                                          </p:stCondLst>
                                        </p:cTn>
                                        <p:tgtEl>
                                          <p:spTgt spid="1034"/>
                                        </p:tgtEl>
                                      </p:cBhvr>
                                      <p:to x="100000" y="100000"/>
                                    </p:animScale>
                                    <p:animScale>
                                      <p:cBhvr>
                                        <p:cTn id="93" dur="26">
                                          <p:stCondLst>
                                            <p:cond delay="1312"/>
                                          </p:stCondLst>
                                        </p:cTn>
                                        <p:tgtEl>
                                          <p:spTgt spid="1034"/>
                                        </p:tgtEl>
                                      </p:cBhvr>
                                      <p:to x="100000" y="80000"/>
                                    </p:animScale>
                                    <p:animScale>
                                      <p:cBhvr>
                                        <p:cTn id="94" dur="166" decel="50000">
                                          <p:stCondLst>
                                            <p:cond delay="1338"/>
                                          </p:stCondLst>
                                        </p:cTn>
                                        <p:tgtEl>
                                          <p:spTgt spid="1034"/>
                                        </p:tgtEl>
                                      </p:cBhvr>
                                      <p:to x="100000" y="100000"/>
                                    </p:animScale>
                                    <p:animScale>
                                      <p:cBhvr>
                                        <p:cTn id="95" dur="26">
                                          <p:stCondLst>
                                            <p:cond delay="1642"/>
                                          </p:stCondLst>
                                        </p:cTn>
                                        <p:tgtEl>
                                          <p:spTgt spid="1034"/>
                                        </p:tgtEl>
                                      </p:cBhvr>
                                      <p:to x="100000" y="90000"/>
                                    </p:animScale>
                                    <p:animScale>
                                      <p:cBhvr>
                                        <p:cTn id="96" dur="166" decel="50000">
                                          <p:stCondLst>
                                            <p:cond delay="1668"/>
                                          </p:stCondLst>
                                        </p:cTn>
                                        <p:tgtEl>
                                          <p:spTgt spid="1034"/>
                                        </p:tgtEl>
                                      </p:cBhvr>
                                      <p:to x="100000" y="100000"/>
                                    </p:animScale>
                                    <p:animScale>
                                      <p:cBhvr>
                                        <p:cTn id="97" dur="26">
                                          <p:stCondLst>
                                            <p:cond delay="1808"/>
                                          </p:stCondLst>
                                        </p:cTn>
                                        <p:tgtEl>
                                          <p:spTgt spid="1034"/>
                                        </p:tgtEl>
                                      </p:cBhvr>
                                      <p:to x="100000" y="95000"/>
                                    </p:animScale>
                                    <p:animScale>
                                      <p:cBhvr>
                                        <p:cTn id="98" dur="166" decel="50000">
                                          <p:stCondLst>
                                            <p:cond delay="1834"/>
                                          </p:stCondLst>
                                        </p:cTn>
                                        <p:tgtEl>
                                          <p:spTgt spid="1034"/>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0" nodeType="clickEffect">
                                  <p:stCondLst>
                                    <p:cond delay="0"/>
                                  </p:stCondLst>
                                  <p:iterate type="lt">
                                    <p:tmPct val="10000"/>
                                  </p:iterate>
                                  <p:childTnLst>
                                    <p:animMotion origin="layout" path="M 0.0 0.0 L 0.0 -0.07213" pathEditMode="relative" ptsTypes="">
                                      <p:cBhvr>
                                        <p:cTn id="102" dur="250" accel="50000" decel="50000" autoRev="1" fill="hold">
                                          <p:stCondLst>
                                            <p:cond delay="0"/>
                                          </p:stCondLst>
                                        </p:cTn>
                                        <p:tgtEl>
                                          <p:spTgt spid="9"/>
                                        </p:tgtEl>
                                        <p:attrNameLst>
                                          <p:attrName>ppt_x</p:attrName>
                                          <p:attrName>ppt_y</p:attrName>
                                        </p:attrNameLst>
                                      </p:cBhvr>
                                    </p:animMotion>
                                    <p:animRot by="1500000">
                                      <p:cBhvr>
                                        <p:cTn id="103" dur="125" fill="hold">
                                          <p:stCondLst>
                                            <p:cond delay="0"/>
                                          </p:stCondLst>
                                        </p:cTn>
                                        <p:tgtEl>
                                          <p:spTgt spid="9"/>
                                        </p:tgtEl>
                                        <p:attrNameLst>
                                          <p:attrName>r</p:attrName>
                                        </p:attrNameLst>
                                      </p:cBhvr>
                                    </p:animRot>
                                    <p:animRot by="-1500000">
                                      <p:cBhvr>
                                        <p:cTn id="104" dur="125" fill="hold">
                                          <p:stCondLst>
                                            <p:cond delay="125"/>
                                          </p:stCondLst>
                                        </p:cTn>
                                        <p:tgtEl>
                                          <p:spTgt spid="9"/>
                                        </p:tgtEl>
                                        <p:attrNameLst>
                                          <p:attrName>r</p:attrName>
                                        </p:attrNameLst>
                                      </p:cBhvr>
                                    </p:animRot>
                                    <p:animRot by="-1500000">
                                      <p:cBhvr>
                                        <p:cTn id="105" dur="125" fill="hold">
                                          <p:stCondLst>
                                            <p:cond delay="250"/>
                                          </p:stCondLst>
                                        </p:cTn>
                                        <p:tgtEl>
                                          <p:spTgt spid="9"/>
                                        </p:tgtEl>
                                        <p:attrNameLst>
                                          <p:attrName>r</p:attrName>
                                        </p:attrNameLst>
                                      </p:cBhvr>
                                    </p:animRot>
                                    <p:animRot by="1500000">
                                      <p:cBhvr>
                                        <p:cTn id="106" dur="125" fill="hold">
                                          <p:stCondLst>
                                            <p:cond delay="375"/>
                                          </p:stCondLst>
                                        </p:cTn>
                                        <p:tgtEl>
                                          <p:spTgt spid="9"/>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down)">
                                      <p:cBhvr>
                                        <p:cTn id="111" dur="580">
                                          <p:stCondLst>
                                            <p:cond delay="0"/>
                                          </p:stCondLst>
                                        </p:cTn>
                                        <p:tgtEl>
                                          <p:spTgt spid="11"/>
                                        </p:tgtEl>
                                      </p:cBhvr>
                                    </p:animEffect>
                                    <p:anim calcmode="lin" valueType="num">
                                      <p:cBhvr>
                                        <p:cTn id="1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7" dur="26">
                                          <p:stCondLst>
                                            <p:cond delay="650"/>
                                          </p:stCondLst>
                                        </p:cTn>
                                        <p:tgtEl>
                                          <p:spTgt spid="11"/>
                                        </p:tgtEl>
                                      </p:cBhvr>
                                      <p:to x="100000" y="60000"/>
                                    </p:animScale>
                                    <p:animScale>
                                      <p:cBhvr>
                                        <p:cTn id="118" dur="166" decel="50000">
                                          <p:stCondLst>
                                            <p:cond delay="676"/>
                                          </p:stCondLst>
                                        </p:cTn>
                                        <p:tgtEl>
                                          <p:spTgt spid="11"/>
                                        </p:tgtEl>
                                      </p:cBhvr>
                                      <p:to x="100000" y="100000"/>
                                    </p:animScale>
                                    <p:animScale>
                                      <p:cBhvr>
                                        <p:cTn id="119" dur="26">
                                          <p:stCondLst>
                                            <p:cond delay="1312"/>
                                          </p:stCondLst>
                                        </p:cTn>
                                        <p:tgtEl>
                                          <p:spTgt spid="11"/>
                                        </p:tgtEl>
                                      </p:cBhvr>
                                      <p:to x="100000" y="80000"/>
                                    </p:animScale>
                                    <p:animScale>
                                      <p:cBhvr>
                                        <p:cTn id="120" dur="166" decel="50000">
                                          <p:stCondLst>
                                            <p:cond delay="1338"/>
                                          </p:stCondLst>
                                        </p:cTn>
                                        <p:tgtEl>
                                          <p:spTgt spid="11"/>
                                        </p:tgtEl>
                                      </p:cBhvr>
                                      <p:to x="100000" y="100000"/>
                                    </p:animScale>
                                    <p:animScale>
                                      <p:cBhvr>
                                        <p:cTn id="121" dur="26">
                                          <p:stCondLst>
                                            <p:cond delay="1642"/>
                                          </p:stCondLst>
                                        </p:cTn>
                                        <p:tgtEl>
                                          <p:spTgt spid="11"/>
                                        </p:tgtEl>
                                      </p:cBhvr>
                                      <p:to x="100000" y="90000"/>
                                    </p:animScale>
                                    <p:animScale>
                                      <p:cBhvr>
                                        <p:cTn id="122" dur="166" decel="50000">
                                          <p:stCondLst>
                                            <p:cond delay="1668"/>
                                          </p:stCondLst>
                                        </p:cTn>
                                        <p:tgtEl>
                                          <p:spTgt spid="11"/>
                                        </p:tgtEl>
                                      </p:cBhvr>
                                      <p:to x="100000" y="100000"/>
                                    </p:animScale>
                                    <p:animScale>
                                      <p:cBhvr>
                                        <p:cTn id="123" dur="26">
                                          <p:stCondLst>
                                            <p:cond delay="1808"/>
                                          </p:stCondLst>
                                        </p:cTn>
                                        <p:tgtEl>
                                          <p:spTgt spid="11"/>
                                        </p:tgtEl>
                                      </p:cBhvr>
                                      <p:to x="100000" y="95000"/>
                                    </p:animScale>
                                    <p:animScale>
                                      <p:cBhvr>
                                        <p:cTn id="124" dur="166" decel="50000">
                                          <p:stCondLst>
                                            <p:cond delay="1834"/>
                                          </p:stCondLst>
                                        </p:cTn>
                                        <p:tgtEl>
                                          <p:spTgt spid="11"/>
                                        </p:tgtEl>
                                      </p:cBhvr>
                                      <p:to x="100000" y="100000"/>
                                    </p:animScale>
                                  </p:childTnLst>
                                </p:cTn>
                              </p:par>
                            </p:childTnLst>
                          </p:cTn>
                        </p:par>
                        <p:par>
                          <p:cTn id="125" fill="hold">
                            <p:stCondLst>
                              <p:cond delay="2000"/>
                            </p:stCondLst>
                            <p:childTnLst>
                              <p:par>
                                <p:cTn id="126" presetID="1" presetClass="mediacall" presetSubtype="0" fill="hold" nodeType="afterEffect">
                                  <p:stCondLst>
                                    <p:cond delay="0"/>
                                  </p:stCondLst>
                                  <p:childTnLst>
                                    <p:cmd type="call" cmd="playFrom(0.0)">
                                      <p:cBhvr>
                                        <p:cTn id="127"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28" fill="hold" display="0">
                  <p:stCondLst>
                    <p:cond delay="indefinite"/>
                  </p:stCondLst>
                  <p:endCondLst>
                    <p:cond evt="onStopAudio" delay="0">
                      <p:tgtEl>
                        <p:sldTgt/>
                      </p:tgtEl>
                    </p:cond>
                  </p:endCondLst>
                </p:cTn>
                <p:tgtEl>
                  <p:spTgt spid="10"/>
                </p:tgtEl>
              </p:cMediaNode>
            </p:audio>
          </p:childTnLst>
        </p:cTn>
      </p:par>
    </p:tnLst>
    <p:bldLst>
      <p:bldP spid="3" grpId="0"/>
      <p:bldP spid="4" grpId="0"/>
      <p:bldP spid="5" grpId="0"/>
      <p:bldP spid="6" grpId="0"/>
      <p:bldP spid="7" grpId="0"/>
      <p:bldP spid="8" grpId="0"/>
      <p:bldP spid="9"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Tapir</a:t>
            </a:r>
            <a:br>
              <a:rPr lang="es-AR" dirty="0" smtClean="0"/>
            </a:br>
            <a:endParaRPr lang="es-ES" dirty="0"/>
          </a:p>
        </p:txBody>
      </p:sp>
      <p:sp>
        <p:nvSpPr>
          <p:cNvPr id="3" name="2 Marcador de contenido"/>
          <p:cNvSpPr>
            <a:spLocks noGrp="1"/>
          </p:cNvSpPr>
          <p:nvPr>
            <p:ph idx="1"/>
          </p:nvPr>
        </p:nvSpPr>
        <p:spPr>
          <a:xfrm>
            <a:off x="-468560" y="2420888"/>
            <a:ext cx="8229600" cy="4282496"/>
          </a:xfrm>
        </p:spPr>
        <p:txBody>
          <a:bodyPr>
            <a:normAutofit fontScale="62500" lnSpcReduction="20000"/>
          </a:bodyPr>
          <a:lstStyle/>
          <a:p>
            <a:r>
              <a:rPr lang="es-ES" dirty="0">
                <a:solidFill>
                  <a:schemeClr val="accent1">
                    <a:lumMod val="75000"/>
                  </a:schemeClr>
                </a:solidFill>
                <a:latin typeface="Trebuchet MS"/>
              </a:rPr>
              <a:t>Nombre </a:t>
            </a:r>
            <a:r>
              <a:rPr lang="es-ES" dirty="0" err="1">
                <a:solidFill>
                  <a:schemeClr val="accent1">
                    <a:lumMod val="75000"/>
                  </a:schemeClr>
                </a:solidFill>
                <a:latin typeface="Trebuchet MS"/>
              </a:rPr>
              <a:t>cient�fico</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Tapirus</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terrestris</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Internacional: Sin datos</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Nacional: En peligro</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Caracter�sticas</a:t>
            </a:r>
            <a:r>
              <a:rPr lang="es-ES" dirty="0">
                <a:solidFill>
                  <a:schemeClr val="accent1">
                    <a:lumMod val="75000"/>
                  </a:schemeClr>
                </a:solidFill>
                <a:latin typeface="Trebuchet MS"/>
              </a:rPr>
              <a:t>: El tapir alcanza el metro de altura y sus ejemplares ms grandes pesan hasta 220 kg. Este es un </a:t>
            </a:r>
            <a:r>
              <a:rPr lang="es-ES" dirty="0" err="1">
                <a:solidFill>
                  <a:schemeClr val="accent1">
                    <a:lumMod val="75000"/>
                  </a:schemeClr>
                </a:solidFill>
                <a:latin typeface="Trebuchet MS"/>
              </a:rPr>
              <a:t>mam�fero</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herb�voro</a:t>
            </a:r>
            <a:r>
              <a:rPr lang="es-ES" dirty="0">
                <a:solidFill>
                  <a:schemeClr val="accent1">
                    <a:lumMod val="75000"/>
                  </a:schemeClr>
                </a:solidFill>
                <a:latin typeface="Trebuchet MS"/>
              </a:rPr>
              <a:t> (gran dispersor de semillas a </a:t>
            </a:r>
            <a:r>
              <a:rPr lang="es-ES" dirty="0" err="1">
                <a:solidFill>
                  <a:schemeClr val="accent1">
                    <a:lumMod val="75000"/>
                  </a:schemeClr>
                </a:solidFill>
                <a:latin typeface="Trebuchet MS"/>
              </a:rPr>
              <a:t>trav�s</a:t>
            </a:r>
            <a:r>
              <a:rPr lang="es-ES" dirty="0">
                <a:solidFill>
                  <a:schemeClr val="accent1">
                    <a:lumMod val="75000"/>
                  </a:schemeClr>
                </a:solidFill>
                <a:latin typeface="Trebuchet MS"/>
              </a:rPr>
              <a:t> de sus deyecciones, siendo por ende, un "restaurador de bosques", pues </a:t>
            </a:r>
            <a:r>
              <a:rPr lang="es-ES" dirty="0" err="1">
                <a:solidFill>
                  <a:schemeClr val="accent1">
                    <a:lumMod val="75000"/>
                  </a:schemeClr>
                </a:solidFill>
                <a:latin typeface="Trebuchet MS"/>
              </a:rPr>
              <a:t>tambi�n</a:t>
            </a:r>
            <a:r>
              <a:rPr lang="es-ES" dirty="0">
                <a:solidFill>
                  <a:schemeClr val="accent1">
                    <a:lumMod val="75000"/>
                  </a:schemeClr>
                </a:solidFill>
                <a:latin typeface="Trebuchet MS"/>
              </a:rPr>
              <a:t> suele transitar por zonas raleadas), de curiosa apariencia (posee una trompa prensil que le permite tomar hojas de los �</a:t>
            </a:r>
            <a:r>
              <a:rPr lang="es-ES" dirty="0" err="1">
                <a:solidFill>
                  <a:schemeClr val="accent1">
                    <a:lumMod val="75000"/>
                  </a:schemeClr>
                </a:solidFill>
                <a:latin typeface="Trebuchet MS"/>
              </a:rPr>
              <a:t>rboles</a:t>
            </a:r>
            <a:r>
              <a:rPr lang="es-ES" dirty="0">
                <a:solidFill>
                  <a:schemeClr val="accent1">
                    <a:lumMod val="75000"/>
                  </a:schemeClr>
                </a:solidFill>
                <a:latin typeface="Trebuchet MS"/>
              </a:rPr>
              <a:t> y conductas tranquilas. Prefiere las cercanas a los cursos de agua.</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H�bitat</a:t>
            </a:r>
            <a:r>
              <a:rPr lang="es-ES" dirty="0">
                <a:solidFill>
                  <a:schemeClr val="accent1">
                    <a:lumMod val="75000"/>
                  </a:schemeClr>
                </a:solidFill>
                <a:latin typeface="Trebuchet MS"/>
              </a:rPr>
              <a:t>: Selvas y bosques </a:t>
            </a:r>
            <a:r>
              <a:rPr lang="es-ES" dirty="0" err="1">
                <a:solidFill>
                  <a:schemeClr val="accent1">
                    <a:lumMod val="75000"/>
                  </a:schemeClr>
                </a:solidFill>
                <a:latin typeface="Trebuchet MS"/>
              </a:rPr>
              <a:t>h�medos</a:t>
            </a:r>
            <a:r>
              <a:rPr lang="es-ES" dirty="0">
                <a:solidFill>
                  <a:schemeClr val="accent1">
                    <a:lumMod val="75000"/>
                  </a:schemeClr>
                </a:solidFill>
                <a:latin typeface="Trebuchet MS"/>
              </a:rPr>
              <a:t>; asociado a cuerpos de agua; en cerros hasta los 2000 </a:t>
            </a:r>
            <a:r>
              <a:rPr lang="es-ES" dirty="0" err="1">
                <a:solidFill>
                  <a:schemeClr val="accent1">
                    <a:lumMod val="75000"/>
                  </a:schemeClr>
                </a:solidFill>
                <a:latin typeface="Trebuchet MS"/>
              </a:rPr>
              <a:t>mts</a:t>
            </a:r>
            <a:r>
              <a:rPr lang="es-ES" dirty="0">
                <a:solidFill>
                  <a:schemeClr val="accent1">
                    <a:lumMod val="75000"/>
                  </a:schemeClr>
                </a:solidFill>
                <a:latin typeface="Trebuchet MS"/>
              </a:rPr>
              <a:t>.</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Distribucin</a:t>
            </a:r>
            <a:r>
              <a:rPr lang="es-ES" dirty="0">
                <a:solidFill>
                  <a:schemeClr val="accent1">
                    <a:lumMod val="75000"/>
                  </a:schemeClr>
                </a:solidFill>
                <a:latin typeface="Trebuchet MS"/>
              </a:rPr>
              <a:t>: Salta, Jujuy, </a:t>
            </a:r>
            <a:r>
              <a:rPr lang="es-ES" dirty="0" err="1">
                <a:solidFill>
                  <a:schemeClr val="accent1">
                    <a:lumMod val="75000"/>
                  </a:schemeClr>
                </a:solidFill>
                <a:latin typeface="Trebuchet MS"/>
              </a:rPr>
              <a:t>Tucum�n</a:t>
            </a:r>
            <a:r>
              <a:rPr lang="es-ES" dirty="0">
                <a:solidFill>
                  <a:schemeClr val="accent1">
                    <a:lumMod val="75000"/>
                  </a:schemeClr>
                </a:solidFill>
                <a:latin typeface="Trebuchet MS"/>
              </a:rPr>
              <a:t>, Formosa, Corrientes, Chaco y Misiones.</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Situaci�n</a:t>
            </a:r>
            <a:r>
              <a:rPr lang="es-ES" dirty="0">
                <a:solidFill>
                  <a:schemeClr val="accent1">
                    <a:lumMod val="75000"/>
                  </a:schemeClr>
                </a:solidFill>
                <a:latin typeface="Trebuchet MS"/>
              </a:rPr>
              <a:t>: Actualmente se halla en el status de "amenazado", pero creemos que la </a:t>
            </a:r>
            <a:r>
              <a:rPr lang="es-ES" dirty="0" err="1">
                <a:solidFill>
                  <a:schemeClr val="accent1">
                    <a:lumMod val="75000"/>
                  </a:schemeClr>
                </a:solidFill>
                <a:latin typeface="Trebuchet MS"/>
              </a:rPr>
              <a:t>presi�n</a:t>
            </a:r>
            <a:r>
              <a:rPr lang="es-ES" dirty="0">
                <a:solidFill>
                  <a:schemeClr val="accent1">
                    <a:lumMod val="75000"/>
                  </a:schemeClr>
                </a:solidFill>
                <a:latin typeface="Trebuchet MS"/>
              </a:rPr>
              <a:t> de caza sobre esta especies esta aumentando.</a:t>
            </a:r>
            <a:r>
              <a:rPr lang="es-ES" dirty="0">
                <a:solidFill>
                  <a:schemeClr val="accent1">
                    <a:lumMod val="75000"/>
                  </a:schemeClr>
                </a:solidFill>
              </a:rPr>
              <a:t/>
            </a:r>
            <a:br>
              <a:rPr lang="es-ES" dirty="0">
                <a:solidFill>
                  <a:schemeClr val="accent1">
                    <a:lumMod val="75000"/>
                  </a:schemeClr>
                </a:solidFill>
              </a:rPr>
            </a:br>
            <a:endParaRPr lang="es-ES" dirty="0">
              <a:solidFill>
                <a:schemeClr val="accent1">
                  <a:lumMod val="7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380" y="69269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7453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69580"/>
            <a:ext cx="3754760" cy="1399032"/>
          </a:xfrm>
        </p:spPr>
        <p:txBody>
          <a:bodyPr/>
          <a:lstStyle/>
          <a:p>
            <a:r>
              <a:rPr lang="es-AR" dirty="0" err="1" smtClean="0"/>
              <a:t>yaguarete</a:t>
            </a:r>
            <a:endParaRPr lang="es-ES" dirty="0"/>
          </a:p>
        </p:txBody>
      </p:sp>
      <p:sp>
        <p:nvSpPr>
          <p:cNvPr id="5" name="4 Marcador de contenido"/>
          <p:cNvSpPr>
            <a:spLocks noGrp="1"/>
          </p:cNvSpPr>
          <p:nvPr>
            <p:ph idx="1"/>
          </p:nvPr>
        </p:nvSpPr>
        <p:spPr>
          <a:xfrm>
            <a:off x="0" y="3266728"/>
            <a:ext cx="7725544" cy="3591272"/>
          </a:xfrm>
        </p:spPr>
        <p:txBody>
          <a:bodyPr>
            <a:normAutofit fontScale="62500" lnSpcReduction="20000"/>
          </a:bodyPr>
          <a:lstStyle/>
          <a:p>
            <a:r>
              <a:rPr lang="es-ES" dirty="0" err="1">
                <a:solidFill>
                  <a:srgbClr val="FF0000"/>
                </a:solidFill>
                <a:latin typeface="Trebuchet MS"/>
              </a:rPr>
              <a:t>Caracter�sticas</a:t>
            </a:r>
            <a:r>
              <a:rPr lang="es-ES" dirty="0">
                <a:solidFill>
                  <a:srgbClr val="FF0000"/>
                </a:solidFill>
                <a:latin typeface="Trebuchet MS"/>
              </a:rPr>
              <a:t>: De aspecto pesado y robusto, es el felino mas grande de </a:t>
            </a:r>
            <a:r>
              <a:rPr lang="es-ES" dirty="0" err="1">
                <a:solidFill>
                  <a:srgbClr val="FF0000"/>
                </a:solidFill>
                <a:latin typeface="Trebuchet MS"/>
              </a:rPr>
              <a:t>Am�rica</a:t>
            </a:r>
            <a:r>
              <a:rPr lang="es-ES" dirty="0">
                <a:solidFill>
                  <a:srgbClr val="FF0000"/>
                </a:solidFill>
                <a:latin typeface="Trebuchet MS"/>
              </a:rPr>
              <a:t> llegando hasta los 2,5 m. de largo y 140 </a:t>
            </a:r>
            <a:r>
              <a:rPr lang="es-ES" dirty="0" err="1">
                <a:solidFill>
                  <a:srgbClr val="FF0000"/>
                </a:solidFill>
                <a:latin typeface="Trebuchet MS"/>
              </a:rPr>
              <a:t>kgs</a:t>
            </a:r>
            <a:r>
              <a:rPr lang="es-ES" dirty="0">
                <a:solidFill>
                  <a:srgbClr val="FF0000"/>
                </a:solidFill>
                <a:latin typeface="Trebuchet MS"/>
              </a:rPr>
              <a:t>. de peso. Su pelaje bayo anaranjado muestra mayor </a:t>
            </a:r>
            <a:r>
              <a:rPr lang="es-ES" dirty="0">
                <a:solidFill>
                  <a:srgbClr val="FF0000"/>
                </a:solidFill>
              </a:rPr>
              <a:t/>
            </a:r>
            <a:br>
              <a:rPr lang="es-ES" dirty="0">
                <a:solidFill>
                  <a:srgbClr val="FF0000"/>
                </a:solidFill>
              </a:rPr>
            </a:br>
            <a:r>
              <a:rPr lang="es-ES" dirty="0">
                <a:solidFill>
                  <a:srgbClr val="FF0000"/>
                </a:solidFill>
                <a:latin typeface="Trebuchet MS"/>
              </a:rPr>
              <a:t>palidez en los costados y se halla salpicado de rosetas negras, que llegan a medir 9 cm. de </a:t>
            </a:r>
            <a:r>
              <a:rPr lang="es-ES" dirty="0" err="1">
                <a:solidFill>
                  <a:srgbClr val="FF0000"/>
                </a:solidFill>
                <a:latin typeface="Trebuchet MS"/>
              </a:rPr>
              <a:t>di�metro</a:t>
            </a:r>
            <a:r>
              <a:rPr lang="es-ES" dirty="0">
                <a:solidFill>
                  <a:srgbClr val="FF0000"/>
                </a:solidFill>
                <a:latin typeface="Trebuchet MS"/>
              </a:rPr>
              <a:t>, por todo el cuerpo.</a:t>
            </a:r>
            <a:r>
              <a:rPr lang="es-ES" dirty="0">
                <a:solidFill>
                  <a:srgbClr val="FF0000"/>
                </a:solidFill>
              </a:rPr>
              <a:t/>
            </a:r>
            <a:br>
              <a:rPr lang="es-ES" dirty="0">
                <a:solidFill>
                  <a:srgbClr val="FF0000"/>
                </a:solidFill>
              </a:rPr>
            </a:br>
            <a:r>
              <a:rPr lang="es-ES" dirty="0" err="1">
                <a:solidFill>
                  <a:srgbClr val="FF0000"/>
                </a:solidFill>
                <a:latin typeface="Trebuchet MS"/>
              </a:rPr>
              <a:t>H�bitat</a:t>
            </a:r>
            <a:r>
              <a:rPr lang="es-ES" dirty="0">
                <a:solidFill>
                  <a:srgbClr val="FF0000"/>
                </a:solidFill>
                <a:latin typeface="Trebuchet MS"/>
              </a:rPr>
              <a:t>: La especie busca refugio en la </a:t>
            </a:r>
            <a:r>
              <a:rPr lang="es-ES" dirty="0" err="1">
                <a:solidFill>
                  <a:srgbClr val="FF0000"/>
                </a:solidFill>
                <a:latin typeface="Trebuchet MS"/>
              </a:rPr>
              <a:t>nuboselva</a:t>
            </a:r>
            <a:r>
              <a:rPr lang="es-ES" dirty="0">
                <a:solidFill>
                  <a:srgbClr val="FF0000"/>
                </a:solidFill>
                <a:latin typeface="Trebuchet MS"/>
              </a:rPr>
              <a:t> </a:t>
            </a:r>
            <a:r>
              <a:rPr lang="es-ES" dirty="0" err="1">
                <a:solidFill>
                  <a:srgbClr val="FF0000"/>
                </a:solidFill>
                <a:latin typeface="Trebuchet MS"/>
              </a:rPr>
              <a:t>salte�a</a:t>
            </a:r>
            <a:r>
              <a:rPr lang="es-ES" dirty="0">
                <a:solidFill>
                  <a:srgbClr val="FF0000"/>
                </a:solidFill>
                <a:latin typeface="Trebuchet MS"/>
              </a:rPr>
              <a:t> y </a:t>
            </a:r>
            <a:r>
              <a:rPr lang="es-ES" dirty="0" err="1">
                <a:solidFill>
                  <a:srgbClr val="FF0000"/>
                </a:solidFill>
                <a:latin typeface="Trebuchet MS"/>
              </a:rPr>
              <a:t>juje�a</a:t>
            </a:r>
            <a:r>
              <a:rPr lang="es-ES" dirty="0">
                <a:solidFill>
                  <a:srgbClr val="FF0000"/>
                </a:solidFill>
                <a:latin typeface="Trebuchet MS"/>
              </a:rPr>
              <a:t>, algunos sectores del Chaco occidental y la selva misionera y frecuenta una gran variedad de ambientes: bosques </a:t>
            </a:r>
            <a:r>
              <a:rPr lang="es-ES" dirty="0">
                <a:solidFill>
                  <a:srgbClr val="FF0000"/>
                </a:solidFill>
              </a:rPr>
              <a:t/>
            </a:r>
            <a:br>
              <a:rPr lang="es-ES" dirty="0">
                <a:solidFill>
                  <a:srgbClr val="FF0000"/>
                </a:solidFill>
              </a:rPr>
            </a:br>
            <a:r>
              <a:rPr lang="es-ES" dirty="0">
                <a:solidFill>
                  <a:srgbClr val="FF0000"/>
                </a:solidFill>
                <a:latin typeface="Trebuchet MS"/>
              </a:rPr>
              <a:t>tupidos, tacuarales, picadas y sitios cercanos al agua.</a:t>
            </a:r>
            <a:r>
              <a:rPr lang="es-ES" dirty="0">
                <a:solidFill>
                  <a:srgbClr val="FF0000"/>
                </a:solidFill>
              </a:rPr>
              <a:t/>
            </a:r>
            <a:br>
              <a:rPr lang="es-ES" dirty="0">
                <a:solidFill>
                  <a:srgbClr val="FF0000"/>
                </a:solidFill>
              </a:rPr>
            </a:br>
            <a:r>
              <a:rPr lang="es-ES" dirty="0" err="1">
                <a:solidFill>
                  <a:srgbClr val="FF0000"/>
                </a:solidFill>
                <a:latin typeface="Trebuchet MS"/>
              </a:rPr>
              <a:t>Distribuci�n</a:t>
            </a:r>
            <a:r>
              <a:rPr lang="es-ES" dirty="0">
                <a:solidFill>
                  <a:srgbClr val="FF0000"/>
                </a:solidFill>
                <a:latin typeface="Trebuchet MS"/>
              </a:rPr>
              <a:t>: Habita Misiones, Jujuy, Salta, Formosa, Chaco y Santiago del Estero.</a:t>
            </a:r>
            <a:r>
              <a:rPr lang="es-ES" dirty="0">
                <a:solidFill>
                  <a:srgbClr val="FF0000"/>
                </a:solidFill>
              </a:rPr>
              <a:t/>
            </a:r>
            <a:br>
              <a:rPr lang="es-ES" dirty="0">
                <a:solidFill>
                  <a:srgbClr val="FF0000"/>
                </a:solidFill>
              </a:rPr>
            </a:br>
            <a:r>
              <a:rPr lang="es-ES" dirty="0" err="1">
                <a:solidFill>
                  <a:srgbClr val="FF0000"/>
                </a:solidFill>
                <a:latin typeface="Trebuchet MS"/>
              </a:rPr>
              <a:t>Situaci�n</a:t>
            </a:r>
            <a:r>
              <a:rPr lang="es-ES" dirty="0">
                <a:solidFill>
                  <a:srgbClr val="FF0000"/>
                </a:solidFill>
                <a:latin typeface="Trebuchet MS"/>
              </a:rPr>
              <a:t>: La </a:t>
            </a:r>
            <a:r>
              <a:rPr lang="es-ES" dirty="0" err="1">
                <a:solidFill>
                  <a:srgbClr val="FF0000"/>
                </a:solidFill>
                <a:latin typeface="Trebuchet MS"/>
              </a:rPr>
              <a:t>alteraci�n</a:t>
            </a:r>
            <a:r>
              <a:rPr lang="es-ES" dirty="0">
                <a:solidFill>
                  <a:srgbClr val="FF0000"/>
                </a:solidFill>
                <a:latin typeface="Trebuchet MS"/>
              </a:rPr>
              <a:t> de los ambientes naturales y a la </a:t>
            </a:r>
            <a:r>
              <a:rPr lang="es-ES" dirty="0" err="1">
                <a:solidFill>
                  <a:srgbClr val="FF0000"/>
                </a:solidFill>
                <a:latin typeface="Trebuchet MS"/>
              </a:rPr>
              <a:t>persecuci�n</a:t>
            </a:r>
            <a:r>
              <a:rPr lang="es-ES" dirty="0">
                <a:solidFill>
                  <a:srgbClr val="FF0000"/>
                </a:solidFill>
                <a:latin typeface="Trebuchet MS"/>
              </a:rPr>
              <a:t> de que es objeto desde tiempos virreinales debido al valor de su piel y fama de animal peligroso para el hombre y el ganado.</a:t>
            </a:r>
            <a:endParaRPr lang="es-ES" dirty="0">
              <a:solidFill>
                <a:srgbClr val="FF0000"/>
              </a:solidFill>
            </a:endParaRPr>
          </a:p>
        </p:txBody>
      </p:sp>
      <p:pic>
        <p:nvPicPr>
          <p:cNvPr id="1026" name="Picture 2" descr="yaguarete en peligro de extin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68263"/>
            <a:ext cx="4106738" cy="300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2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54" y="2599309"/>
            <a:ext cx="4427984" cy="3970318"/>
          </a:xfrm>
          <a:prstGeom prst="rect">
            <a:avLst/>
          </a:prstGeom>
        </p:spPr>
        <p:txBody>
          <a:bodyPr wrap="square">
            <a:spAutoFit/>
          </a:bodyPr>
          <a:lstStyle/>
          <a:p>
            <a:r>
              <a:rPr lang="es-ES" b="1" dirty="0" err="1" smtClean="0">
                <a:solidFill>
                  <a:schemeClr val="accent6">
                    <a:lumMod val="60000"/>
                    <a:lumOff val="40000"/>
                  </a:schemeClr>
                </a:solidFill>
                <a:latin typeface="Helvetica Neue"/>
              </a:rPr>
              <a:t>Ilamativo</a:t>
            </a:r>
            <a:r>
              <a:rPr lang="es-ES" b="1" dirty="0" smtClean="0">
                <a:solidFill>
                  <a:schemeClr val="accent6">
                    <a:lumMod val="60000"/>
                    <a:lumOff val="40000"/>
                  </a:schemeClr>
                </a:solidFill>
                <a:latin typeface="Helvetica Neue"/>
              </a:rPr>
              <a:t> </a:t>
            </a:r>
            <a:r>
              <a:rPr lang="es-ES" b="1" dirty="0">
                <a:solidFill>
                  <a:schemeClr val="accent6">
                    <a:lumMod val="60000"/>
                    <a:lumOff val="40000"/>
                  </a:schemeClr>
                </a:solidFill>
                <a:latin typeface="Helvetica Neue"/>
              </a:rPr>
              <a:t>y le </a:t>
            </a:r>
            <a:r>
              <a:rPr lang="es-ES" b="1" dirty="0" err="1">
                <a:solidFill>
                  <a:schemeClr val="accent6">
                    <a:lumMod val="60000"/>
                    <a:lumOff val="40000"/>
                  </a:schemeClr>
                </a:solidFill>
                <a:latin typeface="Helvetica Neue"/>
              </a:rPr>
              <a:t>dá</a:t>
            </a:r>
            <a:r>
              <a:rPr lang="es-ES" b="1" dirty="0">
                <a:solidFill>
                  <a:schemeClr val="accent6">
                    <a:lumMod val="60000"/>
                    <a:lumOff val="40000"/>
                  </a:schemeClr>
                </a:solidFill>
                <a:latin typeface="Helvetica Neue"/>
              </a:rPr>
              <a:t> su nombre. La cabeza es negra, con plumas alargadas de color marrón o castaño rojizo, que forman una cresta que yerguen </a:t>
            </a:r>
            <a:r>
              <a:rPr lang="es-ES" b="1" dirty="0" err="1" smtClean="0">
                <a:solidFill>
                  <a:schemeClr val="accent6">
                    <a:lumMod val="60000"/>
                    <a:lumOff val="40000"/>
                  </a:schemeClr>
                </a:solidFill>
                <a:latin typeface="Helvetica Neue"/>
              </a:rPr>
              <a:t>a</a:t>
            </a:r>
            <a:r>
              <a:rPr lang="es-ES" b="1" dirty="0" err="1">
                <a:solidFill>
                  <a:schemeClr val="accent6">
                    <a:lumMod val="60000"/>
                    <a:lumOff val="40000"/>
                  </a:schemeClr>
                </a:solidFill>
                <a:latin typeface="Helvetica Neue"/>
              </a:rPr>
              <a:t>El</a:t>
            </a:r>
            <a:r>
              <a:rPr lang="es-ES" b="1" dirty="0">
                <a:solidFill>
                  <a:schemeClr val="accent6">
                    <a:lumMod val="60000"/>
                    <a:lumOff val="40000"/>
                  </a:schemeClr>
                </a:solidFill>
                <a:latin typeface="Helvetica Neue"/>
              </a:rPr>
              <a:t> macá tobiano es un ave zambullidora. su plumaje blanquinegro es muy </a:t>
            </a:r>
            <a:r>
              <a:rPr lang="es-ES" b="1" dirty="0" smtClean="0">
                <a:solidFill>
                  <a:schemeClr val="accent6">
                    <a:lumMod val="60000"/>
                    <a:lumOff val="40000"/>
                  </a:schemeClr>
                </a:solidFill>
                <a:latin typeface="Helvetica Neue"/>
              </a:rPr>
              <a:t> </a:t>
            </a:r>
            <a:r>
              <a:rPr lang="es-ES" b="1" dirty="0">
                <a:solidFill>
                  <a:schemeClr val="accent6">
                    <a:lumMod val="60000"/>
                    <a:lumOff val="40000"/>
                  </a:schemeClr>
                </a:solidFill>
                <a:latin typeface="Helvetica Neue"/>
              </a:rPr>
              <a:t>voluntad. El cuello y el vientre son blancos; el dorso, negro y las alas son blancas con algunas plumas negras. El pico mide unos dos centímetros y es de color gris azulado oscuro, al igual que las patas. Su peso alcanza los 530 gramos y el largo total es de alrededor de 35 centímetros</a:t>
            </a:r>
            <a:r>
              <a:rPr lang="es-ES" b="1" dirty="0">
                <a:solidFill>
                  <a:srgbClr val="FF0000"/>
                </a:solidFill>
                <a:latin typeface="Helvetica Neue"/>
              </a:rPr>
              <a:t>.</a:t>
            </a:r>
            <a:r>
              <a:rPr lang="es-ES" dirty="0">
                <a:solidFill>
                  <a:srgbClr val="FF0000"/>
                </a:solidFill>
                <a:latin typeface="Helvetica Neue"/>
              </a:rPr>
              <a:t> </a:t>
            </a:r>
            <a:endParaRPr lang="es-ES" dirty="0">
              <a:solidFill>
                <a:srgbClr val="FF0000"/>
              </a:solidFill>
            </a:endParaRPr>
          </a:p>
        </p:txBody>
      </p:sp>
      <p:sp>
        <p:nvSpPr>
          <p:cNvPr id="3" name="2 Rectángulo"/>
          <p:cNvSpPr/>
          <p:nvPr/>
        </p:nvSpPr>
        <p:spPr>
          <a:xfrm>
            <a:off x="4410330" y="1750770"/>
            <a:ext cx="4492602" cy="5078313"/>
          </a:xfrm>
          <a:prstGeom prst="rect">
            <a:avLst/>
          </a:prstGeom>
        </p:spPr>
        <p:txBody>
          <a:bodyPr wrap="square">
            <a:spAutoFit/>
          </a:bodyPr>
          <a:lstStyle/>
          <a:p>
            <a:r>
              <a:rPr lang="es-ES" b="1" dirty="0">
                <a:solidFill>
                  <a:schemeClr val="accent6">
                    <a:lumMod val="60000"/>
                    <a:lumOff val="40000"/>
                  </a:schemeClr>
                </a:solidFill>
                <a:latin typeface="Helvetica Neue"/>
              </a:rPr>
              <a:t>Habita en lagunas de la alta meseta patagónica, de aguas transparentes, alimentadas por el deshielo de las nieves cordilleranas y con vegetación de </a:t>
            </a:r>
            <a:r>
              <a:rPr lang="es-ES" b="1" dirty="0" err="1">
                <a:solidFill>
                  <a:schemeClr val="accent6">
                    <a:lumMod val="60000"/>
                    <a:lumOff val="40000"/>
                  </a:schemeClr>
                </a:solidFill>
                <a:latin typeface="Helvetica Neue"/>
              </a:rPr>
              <a:t>vinagrilla</a:t>
            </a:r>
            <a:r>
              <a:rPr lang="es-ES" b="1" dirty="0">
                <a:solidFill>
                  <a:schemeClr val="accent6">
                    <a:lumMod val="60000"/>
                    <a:lumOff val="40000"/>
                  </a:schemeClr>
                </a:solidFill>
                <a:latin typeface="Helvetica Neue"/>
              </a:rPr>
              <a:t>. Se lo encuentra en la laguna de los Escarchados y otras cercanas, en la provincia de Santa Cruz, aproximadamente 70 kilómetros al este de Calafate. En 1981 se descubrió al norte del lago Viedma otro grupo de aves en un área que abarca 15 lagunas apropiadas para que la especie arme sus nidos. </a:t>
            </a:r>
            <a:br>
              <a:rPr lang="es-ES" b="1" dirty="0">
                <a:solidFill>
                  <a:schemeClr val="accent6">
                    <a:lumMod val="60000"/>
                    <a:lumOff val="40000"/>
                  </a:schemeClr>
                </a:solidFill>
                <a:latin typeface="Helvetica Neue"/>
              </a:rPr>
            </a:br>
            <a:r>
              <a:rPr lang="es-ES" b="1" dirty="0">
                <a:solidFill>
                  <a:schemeClr val="accent6">
                    <a:lumMod val="60000"/>
                    <a:lumOff val="40000"/>
                  </a:schemeClr>
                </a:solidFill>
                <a:latin typeface="Helvetica Neue"/>
              </a:rPr>
              <a:t>Este macá encuentra su alimento explorando el medio lacustre en que se desplaza. Allí captura pequeños invertebrados acuáticos, como caracoles, dípteros y coleópteros</a:t>
            </a:r>
            <a:r>
              <a:rPr lang="es-ES" b="1" dirty="0">
                <a:solidFill>
                  <a:srgbClr val="494D50"/>
                </a:solidFill>
                <a:latin typeface="Helvetica Neue"/>
              </a:rPr>
              <a:t>.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2855"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953570" y="260648"/>
            <a:ext cx="3218830" cy="1446550"/>
          </a:xfrm>
          <a:prstGeom prst="rect">
            <a:avLst/>
          </a:prstGeom>
        </p:spPr>
        <p:txBody>
          <a:bodyPr wrap="square">
            <a:spAutoFit/>
          </a:bodyPr>
          <a:lstStyle/>
          <a:p>
            <a:r>
              <a:rPr lang="es-ES" sz="4400" u="sng" dirty="0">
                <a:solidFill>
                  <a:schemeClr val="accent1">
                    <a:lumMod val="75000"/>
                  </a:schemeClr>
                </a:solidFill>
                <a:latin typeface="Georgia"/>
              </a:rPr>
              <a:t>Macá</a:t>
            </a:r>
            <a:r>
              <a:rPr lang="es-ES" u="sng" dirty="0">
                <a:solidFill>
                  <a:srgbClr val="134F5C"/>
                </a:solidFill>
                <a:latin typeface="Georgia"/>
              </a:rPr>
              <a:t> </a:t>
            </a:r>
            <a:r>
              <a:rPr lang="es-ES" sz="4400" u="sng" dirty="0">
                <a:solidFill>
                  <a:schemeClr val="accent1">
                    <a:lumMod val="75000"/>
                  </a:schemeClr>
                </a:solidFill>
                <a:latin typeface="Georgia"/>
              </a:rPr>
              <a:t>Tobiano</a:t>
            </a:r>
            <a:r>
              <a:rPr lang="es-ES" u="sng" dirty="0">
                <a:solidFill>
                  <a:srgbClr val="134F5C"/>
                </a:solidFill>
                <a:latin typeface="Georgia"/>
              </a:rPr>
              <a:t>:</a:t>
            </a:r>
            <a:endParaRPr lang="es-ES" dirty="0"/>
          </a:p>
        </p:txBody>
      </p:sp>
    </p:spTree>
    <p:extLst>
      <p:ext uri="{BB962C8B-B14F-4D97-AF65-F5344CB8AC3E}">
        <p14:creationId xmlns:p14="http://schemas.microsoft.com/office/powerpoint/2010/main" val="141391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332656"/>
            <a:ext cx="2530624" cy="1399032"/>
          </a:xfrm>
        </p:spPr>
        <p:txBody>
          <a:bodyPr/>
          <a:lstStyle/>
          <a:p>
            <a:r>
              <a:rPr lang="es-AR" dirty="0" err="1" smtClean="0"/>
              <a:t>yurumi</a:t>
            </a:r>
            <a:endParaRPr lang="es-ES" dirty="0"/>
          </a:p>
        </p:txBody>
      </p:sp>
      <p:sp>
        <p:nvSpPr>
          <p:cNvPr id="3" name="2 Marcador de contenido"/>
          <p:cNvSpPr>
            <a:spLocks noGrp="1"/>
          </p:cNvSpPr>
          <p:nvPr>
            <p:ph idx="1"/>
          </p:nvPr>
        </p:nvSpPr>
        <p:spPr>
          <a:xfrm>
            <a:off x="1284784" y="2204864"/>
            <a:ext cx="7859216" cy="4572000"/>
          </a:xfrm>
        </p:spPr>
        <p:txBody>
          <a:bodyPr>
            <a:normAutofit fontScale="62500" lnSpcReduction="20000"/>
          </a:bodyPr>
          <a:lstStyle/>
          <a:p>
            <a:r>
              <a:rPr lang="es-ES" dirty="0" err="1">
                <a:solidFill>
                  <a:srgbClr val="002060"/>
                </a:solidFill>
                <a:latin typeface="Trebuchet MS"/>
              </a:rPr>
              <a:t>Caracter�sticas</a:t>
            </a:r>
            <a:r>
              <a:rPr lang="es-ES" dirty="0">
                <a:solidFill>
                  <a:srgbClr val="002060"/>
                </a:solidFill>
                <a:latin typeface="Trebuchet MS"/>
              </a:rPr>
              <a:t>: Se distingue por su pelaje duro, largo y cerdoso, que forma en el cuello una crin de hasta 24 cm. de longitud y se prolonga en una extensa cola, poblada de pelos </a:t>
            </a:r>
            <a:r>
              <a:rPr lang="es-ES" dirty="0">
                <a:solidFill>
                  <a:srgbClr val="002060"/>
                </a:solidFill>
              </a:rPr>
              <a:t/>
            </a:r>
            <a:br>
              <a:rPr lang="es-ES" dirty="0">
                <a:solidFill>
                  <a:srgbClr val="002060"/>
                </a:solidFill>
              </a:rPr>
            </a:br>
            <a:r>
              <a:rPr lang="es-ES" dirty="0">
                <a:solidFill>
                  <a:srgbClr val="002060"/>
                </a:solidFill>
                <a:latin typeface="Trebuchet MS"/>
              </a:rPr>
              <a:t>de hasta 40 cm. de </a:t>
            </a:r>
            <a:r>
              <a:rPr lang="es-ES" dirty="0" err="1">
                <a:solidFill>
                  <a:srgbClr val="002060"/>
                </a:solidFill>
                <a:latin typeface="Trebuchet MS"/>
              </a:rPr>
              <a:t>extensi�n</a:t>
            </a:r>
            <a:r>
              <a:rPr lang="es-ES" dirty="0">
                <a:solidFill>
                  <a:srgbClr val="002060"/>
                </a:solidFill>
                <a:latin typeface="Trebuchet MS"/>
              </a:rPr>
              <a:t>, los cuales le otorgan el aspecto de un abanico o "bandera". La cabeza presenta un hocico largo y tubular con la </a:t>
            </a:r>
            <a:r>
              <a:rPr lang="es-ES" dirty="0" err="1">
                <a:solidFill>
                  <a:srgbClr val="002060"/>
                </a:solidFill>
                <a:latin typeface="Trebuchet MS"/>
              </a:rPr>
              <a:t>peque�a</a:t>
            </a:r>
            <a:r>
              <a:rPr lang="es-ES" dirty="0">
                <a:solidFill>
                  <a:srgbClr val="002060"/>
                </a:solidFill>
                <a:latin typeface="Trebuchet MS"/>
              </a:rPr>
              <a:t> boca en el extremo, los ojos y </a:t>
            </a:r>
            <a:r>
              <a:rPr lang="es-ES" dirty="0">
                <a:solidFill>
                  <a:srgbClr val="002060"/>
                </a:solidFill>
              </a:rPr>
              <a:t/>
            </a:r>
            <a:br>
              <a:rPr lang="es-ES" dirty="0">
                <a:solidFill>
                  <a:srgbClr val="002060"/>
                </a:solidFill>
              </a:rPr>
            </a:br>
            <a:r>
              <a:rPr lang="es-ES" dirty="0">
                <a:solidFill>
                  <a:srgbClr val="002060"/>
                </a:solidFill>
                <a:latin typeface="Trebuchet MS"/>
              </a:rPr>
              <a:t>las orejas son </a:t>
            </a:r>
            <a:r>
              <a:rPr lang="es-ES" dirty="0" err="1">
                <a:solidFill>
                  <a:srgbClr val="002060"/>
                </a:solidFill>
                <a:latin typeface="Trebuchet MS"/>
              </a:rPr>
              <a:t>peque�os</a:t>
            </a:r>
            <a:r>
              <a:rPr lang="es-ES" dirty="0">
                <a:solidFill>
                  <a:srgbClr val="002060"/>
                </a:solidFill>
                <a:latin typeface="Trebuchet MS"/>
              </a:rPr>
              <a:t>. Su </a:t>
            </a:r>
            <a:r>
              <a:rPr lang="es-ES" dirty="0" err="1">
                <a:solidFill>
                  <a:srgbClr val="002060"/>
                </a:solidFill>
                <a:latin typeface="Trebuchet MS"/>
              </a:rPr>
              <a:t>coloraci�n</a:t>
            </a:r>
            <a:r>
              <a:rPr lang="es-ES" dirty="0">
                <a:solidFill>
                  <a:srgbClr val="002060"/>
                </a:solidFill>
                <a:latin typeface="Trebuchet MS"/>
              </a:rPr>
              <a:t> vara desde el negro al blanco, pasando por diversas tonalidades de gris. Alcanza los 215 cm. de largo y llega a los 50 Kg. Su lengua puede </a:t>
            </a:r>
            <a:r>
              <a:rPr lang="es-ES" dirty="0">
                <a:solidFill>
                  <a:srgbClr val="002060"/>
                </a:solidFill>
              </a:rPr>
              <a:t/>
            </a:r>
            <a:br>
              <a:rPr lang="es-ES" dirty="0">
                <a:solidFill>
                  <a:srgbClr val="002060"/>
                </a:solidFill>
              </a:rPr>
            </a:br>
            <a:r>
              <a:rPr lang="es-ES" dirty="0">
                <a:solidFill>
                  <a:srgbClr val="002060"/>
                </a:solidFill>
                <a:latin typeface="Trebuchet MS"/>
              </a:rPr>
              <a:t>extenderla unos 61 cm. fuera de la boca</a:t>
            </a:r>
            <a:r>
              <a:rPr lang="es-ES" dirty="0">
                <a:solidFill>
                  <a:srgbClr val="002060"/>
                </a:solidFill>
              </a:rPr>
              <a:t/>
            </a:r>
            <a:br>
              <a:rPr lang="es-ES" dirty="0">
                <a:solidFill>
                  <a:srgbClr val="002060"/>
                </a:solidFill>
              </a:rPr>
            </a:br>
            <a:r>
              <a:rPr lang="es-ES" dirty="0" err="1">
                <a:solidFill>
                  <a:srgbClr val="002060"/>
                </a:solidFill>
                <a:latin typeface="Trebuchet MS"/>
              </a:rPr>
              <a:t>H�bitat</a:t>
            </a:r>
            <a:r>
              <a:rPr lang="es-ES" dirty="0">
                <a:solidFill>
                  <a:srgbClr val="002060"/>
                </a:solidFill>
                <a:latin typeface="Trebuchet MS"/>
              </a:rPr>
              <a:t>: Sabanas o abras cubiertas de pajonales y salpicaduras de termiteros. De igual modo frecuenta la selva misionera y los bosques </a:t>
            </a:r>
            <a:r>
              <a:rPr lang="es-ES" dirty="0" err="1">
                <a:solidFill>
                  <a:srgbClr val="002060"/>
                </a:solidFill>
                <a:latin typeface="Trebuchet MS"/>
              </a:rPr>
              <a:t>xer�filos</a:t>
            </a:r>
            <a:r>
              <a:rPr lang="es-ES" dirty="0">
                <a:solidFill>
                  <a:srgbClr val="002060"/>
                </a:solidFill>
                <a:latin typeface="Trebuchet MS"/>
              </a:rPr>
              <a:t> del "Impenetrable" chaqueo.</a:t>
            </a:r>
            <a:r>
              <a:rPr lang="es-ES" dirty="0">
                <a:solidFill>
                  <a:srgbClr val="002060"/>
                </a:solidFill>
              </a:rPr>
              <a:t/>
            </a:r>
            <a:br>
              <a:rPr lang="es-ES" dirty="0">
                <a:solidFill>
                  <a:srgbClr val="002060"/>
                </a:solidFill>
              </a:rPr>
            </a:br>
            <a:r>
              <a:rPr lang="es-ES" dirty="0" err="1">
                <a:solidFill>
                  <a:srgbClr val="002060"/>
                </a:solidFill>
                <a:latin typeface="Trebuchet MS"/>
              </a:rPr>
              <a:t>Distribuci�n</a:t>
            </a:r>
            <a:r>
              <a:rPr lang="es-ES" dirty="0">
                <a:solidFill>
                  <a:srgbClr val="002060"/>
                </a:solidFill>
                <a:latin typeface="Trebuchet MS"/>
              </a:rPr>
              <a:t>: En las provincias septentrionales de Argentina: Misiones, Formosa, Chaco, este de Salta, Noreste de Santiago del Estero y Norte de Corrientes.</a:t>
            </a:r>
            <a:r>
              <a:rPr lang="es-ES" dirty="0">
                <a:solidFill>
                  <a:srgbClr val="002060"/>
                </a:solidFill>
              </a:rPr>
              <a:t/>
            </a:r>
            <a:br>
              <a:rPr lang="es-ES" dirty="0">
                <a:solidFill>
                  <a:srgbClr val="002060"/>
                </a:solidFill>
              </a:rPr>
            </a:br>
            <a:r>
              <a:rPr lang="es-ES" dirty="0" err="1">
                <a:solidFill>
                  <a:srgbClr val="002060"/>
                </a:solidFill>
                <a:latin typeface="Trebuchet MS"/>
              </a:rPr>
              <a:t>Situaci�n</a:t>
            </a:r>
            <a:r>
              <a:rPr lang="es-ES" dirty="0">
                <a:solidFill>
                  <a:srgbClr val="002060"/>
                </a:solidFill>
                <a:latin typeface="Trebuchet MS"/>
              </a:rPr>
              <a:t>: Su baja </a:t>
            </a:r>
            <a:r>
              <a:rPr lang="es-ES" dirty="0" err="1">
                <a:solidFill>
                  <a:srgbClr val="002060"/>
                </a:solidFill>
                <a:latin typeface="Trebuchet MS"/>
              </a:rPr>
              <a:t>poblaci�n</a:t>
            </a:r>
            <a:r>
              <a:rPr lang="es-ES" dirty="0">
                <a:solidFill>
                  <a:srgbClr val="002060"/>
                </a:solidFill>
                <a:latin typeface="Trebuchet MS"/>
              </a:rPr>
              <a:t> se debe a la </a:t>
            </a:r>
            <a:r>
              <a:rPr lang="es-ES" dirty="0" err="1">
                <a:solidFill>
                  <a:srgbClr val="002060"/>
                </a:solidFill>
                <a:latin typeface="Trebuchet MS"/>
              </a:rPr>
              <a:t>alteraci�n</a:t>
            </a:r>
            <a:r>
              <a:rPr lang="es-ES" dirty="0">
                <a:solidFill>
                  <a:srgbClr val="002060"/>
                </a:solidFill>
                <a:latin typeface="Trebuchet MS"/>
              </a:rPr>
              <a:t> de su </a:t>
            </a:r>
            <a:r>
              <a:rPr lang="es-ES" dirty="0" err="1">
                <a:solidFill>
                  <a:srgbClr val="002060"/>
                </a:solidFill>
                <a:latin typeface="Trebuchet MS"/>
              </a:rPr>
              <a:t>h�bitat</a:t>
            </a:r>
            <a:r>
              <a:rPr lang="es-ES" dirty="0">
                <a:solidFill>
                  <a:srgbClr val="002060"/>
                </a:solidFill>
                <a:latin typeface="Trebuchet MS"/>
              </a:rPr>
              <a:t> natural, su bajo potencial reproductivo y su alta vulnerabilidad ante el hombre.</a:t>
            </a:r>
            <a:endParaRPr lang="es-ES" dirty="0">
              <a:solidFill>
                <a:srgbClr val="002060"/>
              </a:solidFill>
            </a:endParaRPr>
          </a:p>
        </p:txBody>
      </p:sp>
      <p:pic>
        <p:nvPicPr>
          <p:cNvPr id="2050" name="Picture 2" descr="yurumi en peligro de extincion en argen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8640"/>
            <a:ext cx="309634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7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16632"/>
            <a:ext cx="4042792" cy="1399032"/>
          </a:xfrm>
        </p:spPr>
        <p:txBody>
          <a:bodyPr/>
          <a:lstStyle/>
          <a:p>
            <a:r>
              <a:rPr lang="es-AR" dirty="0" err="1" smtClean="0"/>
              <a:t>Tatu</a:t>
            </a:r>
            <a:r>
              <a:rPr lang="es-AR" dirty="0" smtClean="0"/>
              <a:t> carreta</a:t>
            </a:r>
            <a:endParaRPr lang="es-ES" dirty="0"/>
          </a:p>
        </p:txBody>
      </p:sp>
      <p:sp>
        <p:nvSpPr>
          <p:cNvPr id="3" name="2 Marcador de contenido"/>
          <p:cNvSpPr>
            <a:spLocks noGrp="1"/>
          </p:cNvSpPr>
          <p:nvPr>
            <p:ph idx="1"/>
          </p:nvPr>
        </p:nvSpPr>
        <p:spPr>
          <a:xfrm>
            <a:off x="179512" y="2425372"/>
            <a:ext cx="7056784" cy="4243988"/>
          </a:xfrm>
        </p:spPr>
        <p:txBody>
          <a:bodyPr>
            <a:normAutofit fontScale="70000" lnSpcReduction="20000"/>
          </a:bodyPr>
          <a:lstStyle/>
          <a:p>
            <a:r>
              <a:rPr lang="es-ES" dirty="0" err="1">
                <a:solidFill>
                  <a:schemeClr val="accent1">
                    <a:lumMod val="75000"/>
                  </a:schemeClr>
                </a:solidFill>
                <a:latin typeface="Trebuchet MS"/>
              </a:rPr>
              <a:t>Caracter�sticas</a:t>
            </a:r>
            <a:r>
              <a:rPr lang="es-ES" dirty="0">
                <a:solidFill>
                  <a:schemeClr val="accent1">
                    <a:lumMod val="75000"/>
                  </a:schemeClr>
                </a:solidFill>
                <a:latin typeface="Trebuchet MS"/>
              </a:rPr>
              <a:t>: Mide unos 150 a 160 cm. de longitud total, de los cuales 50 cm. corresponden a la cola y </a:t>
            </a:r>
            <a:r>
              <a:rPr lang="es-ES" dirty="0" err="1">
                <a:solidFill>
                  <a:schemeClr val="accent1">
                    <a:lumMod val="75000"/>
                  </a:schemeClr>
                </a:solidFill>
                <a:latin typeface="Trebuchet MS"/>
              </a:rPr>
              <a:t>est</a:t>
            </a:r>
            <a:r>
              <a:rPr lang="es-ES" dirty="0">
                <a:solidFill>
                  <a:schemeClr val="accent1">
                    <a:lumMod val="75000"/>
                  </a:schemeClr>
                </a:solidFill>
                <a:latin typeface="Trebuchet MS"/>
              </a:rPr>
              <a:t>� recubierto de un gran </a:t>
            </a:r>
            <a:r>
              <a:rPr lang="es-ES" dirty="0" err="1">
                <a:solidFill>
                  <a:schemeClr val="accent1">
                    <a:lumMod val="75000"/>
                  </a:schemeClr>
                </a:solidFill>
                <a:latin typeface="Trebuchet MS"/>
              </a:rPr>
              <a:t>caparaz�n</a:t>
            </a:r>
            <a:r>
              <a:rPr lang="es-ES" dirty="0">
                <a:solidFill>
                  <a:schemeClr val="accent1">
                    <a:lumMod val="75000"/>
                  </a:schemeClr>
                </a:solidFill>
                <a:latin typeface="Trebuchet MS"/>
              </a:rPr>
              <a:t> formado por numerosas placas de </a:t>
            </a:r>
            <a:r>
              <a:rPr lang="es-ES" dirty="0" err="1">
                <a:solidFill>
                  <a:schemeClr val="accent1">
                    <a:lumMod val="75000"/>
                  </a:schemeClr>
                </a:solidFill>
                <a:latin typeface="Trebuchet MS"/>
              </a:rPr>
              <a:t>coloraci�n</a:t>
            </a:r>
            <a:r>
              <a:rPr lang="es-ES" dirty="0">
                <a:solidFill>
                  <a:schemeClr val="accent1">
                    <a:lumMod val="75000"/>
                  </a:schemeClr>
                </a:solidFill>
                <a:latin typeface="Trebuchet MS"/>
              </a:rPr>
              <a:t> amarillenta en los flancos y mas parda en lo dorsal. Su peso estimado es de unos 60 kg. aunque pueden existir individuos con un peso superior.</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H�bitat</a:t>
            </a:r>
            <a:r>
              <a:rPr lang="es-ES" dirty="0">
                <a:solidFill>
                  <a:schemeClr val="accent1">
                    <a:lumMod val="75000"/>
                  </a:schemeClr>
                </a:solidFill>
                <a:latin typeface="Trebuchet MS"/>
              </a:rPr>
              <a:t>: Ambientes </a:t>
            </a:r>
            <a:r>
              <a:rPr lang="es-ES" dirty="0" err="1">
                <a:solidFill>
                  <a:schemeClr val="accent1">
                    <a:lumMod val="75000"/>
                  </a:schemeClr>
                </a:solidFill>
                <a:latin typeface="Trebuchet MS"/>
              </a:rPr>
              <a:t>chaque�os</a:t>
            </a:r>
            <a:r>
              <a:rPr lang="es-ES" dirty="0">
                <a:solidFill>
                  <a:schemeClr val="accent1">
                    <a:lumMod val="75000"/>
                  </a:schemeClr>
                </a:solidFill>
                <a:latin typeface="Trebuchet MS"/>
              </a:rPr>
              <a:t>, en especial la </a:t>
            </a:r>
            <a:r>
              <a:rPr lang="es-ES" dirty="0" err="1">
                <a:solidFill>
                  <a:schemeClr val="accent1">
                    <a:lumMod val="75000"/>
                  </a:schemeClr>
                </a:solidFill>
                <a:latin typeface="Trebuchet MS"/>
              </a:rPr>
              <a:t>vegetaci�n</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ser�fila</a:t>
            </a:r>
            <a:r>
              <a:rPr lang="es-ES" dirty="0">
                <a:solidFill>
                  <a:schemeClr val="accent1">
                    <a:lumMod val="75000"/>
                  </a:schemeClr>
                </a:solidFill>
                <a:latin typeface="Trebuchet MS"/>
              </a:rPr>
              <a:t> del "Impenetrable".</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Distribuci�n</a:t>
            </a:r>
            <a:r>
              <a:rPr lang="es-ES" dirty="0">
                <a:solidFill>
                  <a:schemeClr val="accent1">
                    <a:lumMod val="75000"/>
                  </a:schemeClr>
                </a:solidFill>
                <a:latin typeface="Trebuchet MS"/>
              </a:rPr>
              <a:t>: Zona chaquea de la Argentina en las provincias de Chaco, Formosa, Salta, Santiago del Estero y </a:t>
            </a:r>
            <a:r>
              <a:rPr lang="es-ES" dirty="0" err="1">
                <a:solidFill>
                  <a:schemeClr val="accent1">
                    <a:lumMod val="75000"/>
                  </a:schemeClr>
                </a:solidFill>
                <a:latin typeface="Trebuchet MS"/>
              </a:rPr>
              <a:t>Tucum�n</a:t>
            </a:r>
            <a:r>
              <a:rPr lang="es-ES" dirty="0">
                <a:solidFill>
                  <a:schemeClr val="accent1">
                    <a:lumMod val="75000"/>
                  </a:schemeClr>
                </a:solidFill>
                <a:latin typeface="Trebuchet MS"/>
              </a:rPr>
              <a:t>.</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Situaci�n</a:t>
            </a:r>
            <a:r>
              <a:rPr lang="es-ES" dirty="0">
                <a:solidFill>
                  <a:schemeClr val="accent1">
                    <a:lumMod val="75000"/>
                  </a:schemeClr>
                </a:solidFill>
                <a:latin typeface="Trebuchet MS"/>
              </a:rPr>
              <a:t>: El hombre es su peor enemigo, ya que lo captura por su carne o por su fama de "animal raro" o "</a:t>
            </a:r>
            <a:r>
              <a:rPr lang="es-ES" dirty="0" err="1">
                <a:solidFill>
                  <a:schemeClr val="accent1">
                    <a:lumMod val="75000"/>
                  </a:schemeClr>
                </a:solidFill>
                <a:latin typeface="Trebuchet MS"/>
              </a:rPr>
              <a:t>f�sil</a:t>
            </a:r>
            <a:r>
              <a:rPr lang="es-ES" dirty="0">
                <a:solidFill>
                  <a:schemeClr val="accent1">
                    <a:lumMod val="75000"/>
                  </a:schemeClr>
                </a:solidFill>
                <a:latin typeface="Trebuchet MS"/>
              </a:rPr>
              <a:t> viviente".</a:t>
            </a:r>
            <a:endParaRPr lang="es-ES" dirty="0">
              <a:solidFill>
                <a:schemeClr val="accent1">
                  <a:lumMod val="75000"/>
                </a:schemeClr>
              </a:solidFill>
            </a:endParaRPr>
          </a:p>
        </p:txBody>
      </p:sp>
      <p:pic>
        <p:nvPicPr>
          <p:cNvPr id="3074" name="Picture 2" descr="tatu carr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95067"/>
            <a:ext cx="305983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8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4584" y="1124744"/>
            <a:ext cx="7297111" cy="6186309"/>
          </a:xfrm>
          <a:prstGeom prst="rect">
            <a:avLst/>
          </a:prstGeom>
        </p:spPr>
        <p:txBody>
          <a:bodyPr wrap="square">
            <a:spAutoFit/>
          </a:bodyPr>
          <a:lstStyle/>
          <a:p>
            <a:r>
              <a:rPr lang="es-ES" dirty="0">
                <a:solidFill>
                  <a:schemeClr val="accent5">
                    <a:lumMod val="75000"/>
                  </a:schemeClr>
                </a:solidFill>
                <a:latin typeface="Trebuchet MS"/>
              </a:rPr>
              <a:t>Nombre </a:t>
            </a:r>
            <a:r>
              <a:rPr lang="es-ES" dirty="0" err="1">
                <a:solidFill>
                  <a:schemeClr val="accent5">
                    <a:lumMod val="75000"/>
                  </a:schemeClr>
                </a:solidFill>
                <a:latin typeface="Trebuchet MS"/>
              </a:rPr>
              <a:t>cient�fico</a:t>
            </a:r>
            <a:r>
              <a:rPr lang="es-ES" dirty="0">
                <a:solidFill>
                  <a:schemeClr val="accent5">
                    <a:lumMod val="75000"/>
                  </a:schemeClr>
                </a:solidFill>
                <a:latin typeface="Trebuchet MS"/>
              </a:rPr>
              <a:t>: </a:t>
            </a:r>
            <a:r>
              <a:rPr lang="es-ES" dirty="0" err="1">
                <a:solidFill>
                  <a:schemeClr val="accent5">
                    <a:lumMod val="75000"/>
                  </a:schemeClr>
                </a:solidFill>
                <a:latin typeface="Trebuchet MS"/>
              </a:rPr>
              <a:t>Lontra</a:t>
            </a:r>
            <a:r>
              <a:rPr lang="es-ES" dirty="0">
                <a:solidFill>
                  <a:schemeClr val="accent5">
                    <a:lumMod val="75000"/>
                  </a:schemeClr>
                </a:solidFill>
                <a:latin typeface="Trebuchet MS"/>
              </a:rPr>
              <a:t> </a:t>
            </a:r>
            <a:r>
              <a:rPr lang="es-ES" dirty="0" err="1" smtClean="0">
                <a:solidFill>
                  <a:schemeClr val="accent5">
                    <a:lumMod val="75000"/>
                  </a:schemeClr>
                </a:solidFill>
                <a:latin typeface="Trebuchet MS"/>
              </a:rPr>
              <a:t>longicaudis</a:t>
            </a:r>
            <a:r>
              <a:rPr lang="es-ES" dirty="0">
                <a:solidFill>
                  <a:schemeClr val="accent5">
                    <a:lumMod val="75000"/>
                  </a:schemeClr>
                </a:solidFill>
              </a:rPr>
              <a:t/>
            </a:r>
            <a:br>
              <a:rPr lang="es-ES" dirty="0">
                <a:solidFill>
                  <a:schemeClr val="accent5">
                    <a:lumMod val="75000"/>
                  </a:schemeClr>
                </a:solidFill>
              </a:rPr>
            </a:br>
            <a:r>
              <a:rPr lang="es-ES" dirty="0">
                <a:solidFill>
                  <a:schemeClr val="accent5">
                    <a:lumMod val="75000"/>
                  </a:schemeClr>
                </a:solidFill>
                <a:latin typeface="Trebuchet MS"/>
              </a:rPr>
              <a:t>Estatus Internacional: Vulnerable</a:t>
            </a:r>
            <a:r>
              <a:rPr lang="es-ES" dirty="0">
                <a:solidFill>
                  <a:schemeClr val="accent5">
                    <a:lumMod val="75000"/>
                  </a:schemeClr>
                </a:solidFill>
              </a:rPr>
              <a:t/>
            </a:r>
            <a:br>
              <a:rPr lang="es-ES" dirty="0">
                <a:solidFill>
                  <a:schemeClr val="accent5">
                    <a:lumMod val="75000"/>
                  </a:schemeClr>
                </a:solidFill>
              </a:rPr>
            </a:br>
            <a:r>
              <a:rPr lang="es-ES" dirty="0">
                <a:solidFill>
                  <a:schemeClr val="accent5">
                    <a:lumMod val="75000"/>
                  </a:schemeClr>
                </a:solidFill>
                <a:latin typeface="Trebuchet MS"/>
              </a:rPr>
              <a:t>Estatus Nacional: En </a:t>
            </a:r>
            <a:r>
              <a:rPr lang="es-ES" dirty="0" smtClean="0">
                <a:solidFill>
                  <a:schemeClr val="accent5">
                    <a:lumMod val="75000"/>
                  </a:schemeClr>
                </a:solidFill>
                <a:latin typeface="Trebuchet MS"/>
              </a:rPr>
              <a:t>Peligro</a:t>
            </a:r>
            <a:r>
              <a:rPr lang="es-ES" dirty="0">
                <a:solidFill>
                  <a:schemeClr val="accent5">
                    <a:lumMod val="75000"/>
                  </a:schemeClr>
                </a:solidFill>
              </a:rPr>
              <a:t/>
            </a:r>
            <a:br>
              <a:rPr lang="es-ES" dirty="0">
                <a:solidFill>
                  <a:schemeClr val="accent5">
                    <a:lumMod val="75000"/>
                  </a:schemeClr>
                </a:solidFill>
              </a:rPr>
            </a:br>
            <a:r>
              <a:rPr lang="es-ES" dirty="0" err="1">
                <a:solidFill>
                  <a:schemeClr val="accent5">
                    <a:lumMod val="75000"/>
                  </a:schemeClr>
                </a:solidFill>
                <a:latin typeface="Trebuchet MS"/>
              </a:rPr>
              <a:t>Caracter�sticas</a:t>
            </a:r>
            <a:r>
              <a:rPr lang="es-ES" dirty="0">
                <a:solidFill>
                  <a:schemeClr val="accent5">
                    <a:lumMod val="75000"/>
                  </a:schemeClr>
                </a:solidFill>
                <a:latin typeface="Trebuchet MS"/>
              </a:rPr>
              <a:t>: Nutria de color pardo lustroso o brillante en las partes superiores y ms claro llegando al gris ceniza en las inferiores, con la zona </a:t>
            </a:r>
            <a:r>
              <a:rPr lang="es-ES" dirty="0" err="1">
                <a:solidFill>
                  <a:schemeClr val="accent5">
                    <a:lumMod val="75000"/>
                  </a:schemeClr>
                </a:solidFill>
                <a:latin typeface="Trebuchet MS"/>
              </a:rPr>
              <a:t>gular</a:t>
            </a:r>
            <a:r>
              <a:rPr lang="es-ES" dirty="0">
                <a:solidFill>
                  <a:schemeClr val="accent5">
                    <a:lumMod val="75000"/>
                  </a:schemeClr>
                </a:solidFill>
                <a:latin typeface="Trebuchet MS"/>
              </a:rPr>
              <a:t> de color amarillento. </a:t>
            </a:r>
            <a:r>
              <a:rPr lang="es-ES" dirty="0">
                <a:solidFill>
                  <a:schemeClr val="accent5">
                    <a:lumMod val="75000"/>
                  </a:schemeClr>
                </a:solidFill>
              </a:rPr>
              <a:t/>
            </a:r>
            <a:br>
              <a:rPr lang="es-ES" dirty="0">
                <a:solidFill>
                  <a:schemeClr val="accent5">
                    <a:lumMod val="75000"/>
                  </a:schemeClr>
                </a:solidFill>
              </a:rPr>
            </a:br>
            <a:r>
              <a:rPr lang="es-ES" dirty="0">
                <a:solidFill>
                  <a:schemeClr val="accent5">
                    <a:lumMod val="75000"/>
                  </a:schemeClr>
                </a:solidFill>
                <a:latin typeface="Trebuchet MS"/>
              </a:rPr>
              <a:t>Su largo total ronda el 1.20 m. en los adultos, y </a:t>
            </a:r>
            <a:r>
              <a:rPr lang="es-ES" dirty="0" err="1" smtClean="0">
                <a:solidFill>
                  <a:schemeClr val="accent5">
                    <a:lumMod val="75000"/>
                  </a:schemeClr>
                </a:solidFill>
                <a:latin typeface="Trebuchet MS"/>
              </a:rPr>
              <a:t>corres</a:t>
            </a:r>
            <a:r>
              <a:rPr lang="es-ES" dirty="0" err="1">
                <a:solidFill>
                  <a:schemeClr val="accent5">
                    <a:lumMod val="75000"/>
                  </a:schemeClr>
                </a:solidFill>
                <a:latin typeface="Trebuchet MS"/>
              </a:rPr>
              <a:t>cola</a:t>
            </a:r>
            <a:r>
              <a:rPr lang="es-ES" dirty="0">
                <a:solidFill>
                  <a:schemeClr val="accent5">
                    <a:lumMod val="75000"/>
                  </a:schemeClr>
                </a:solidFill>
                <a:latin typeface="Trebuchet MS"/>
              </a:rPr>
              <a:t> </a:t>
            </a:r>
            <a:r>
              <a:rPr lang="es-ES" dirty="0" err="1" smtClean="0">
                <a:solidFill>
                  <a:schemeClr val="accent5">
                    <a:lumMod val="75000"/>
                  </a:schemeClr>
                </a:solidFill>
                <a:latin typeface="Trebuchet MS"/>
              </a:rPr>
              <a:t>ponde</a:t>
            </a:r>
            <a:r>
              <a:rPr lang="es-ES" dirty="0" smtClean="0">
                <a:solidFill>
                  <a:schemeClr val="accent5">
                    <a:lumMod val="75000"/>
                  </a:schemeClr>
                </a:solidFill>
                <a:latin typeface="Trebuchet MS"/>
              </a:rPr>
              <a:t> </a:t>
            </a:r>
            <a:r>
              <a:rPr lang="es-ES" dirty="0">
                <a:solidFill>
                  <a:schemeClr val="accent5">
                    <a:lumMod val="75000"/>
                  </a:schemeClr>
                </a:solidFill>
                <a:latin typeface="Trebuchet MS"/>
              </a:rPr>
              <a:t>70 cm. a la longitud de la cabeza y el cuerpo y unos 50 cm. a la </a:t>
            </a:r>
            <a:r>
              <a:rPr lang="es-ES" dirty="0" smtClean="0">
                <a:solidFill>
                  <a:schemeClr val="accent5">
                    <a:lumMod val="75000"/>
                  </a:schemeClr>
                </a:solidFill>
                <a:latin typeface="Trebuchet MS"/>
              </a:rPr>
              <a:t>que </a:t>
            </a:r>
            <a:r>
              <a:rPr lang="es-ES" dirty="0">
                <a:solidFill>
                  <a:schemeClr val="accent5">
                    <a:lumMod val="75000"/>
                  </a:schemeClr>
                </a:solidFill>
                <a:latin typeface="Trebuchet MS"/>
              </a:rPr>
              <a:t>es larga y tubular. El peso se calcula en </a:t>
            </a:r>
            <a:r>
              <a:rPr lang="es-ES" dirty="0">
                <a:solidFill>
                  <a:schemeClr val="accent5">
                    <a:lumMod val="75000"/>
                  </a:schemeClr>
                </a:solidFill>
              </a:rPr>
              <a:t/>
            </a:r>
            <a:br>
              <a:rPr lang="es-ES" dirty="0">
                <a:solidFill>
                  <a:schemeClr val="accent5">
                    <a:lumMod val="75000"/>
                  </a:schemeClr>
                </a:solidFill>
              </a:rPr>
            </a:br>
            <a:r>
              <a:rPr lang="es-ES" dirty="0">
                <a:solidFill>
                  <a:schemeClr val="accent5">
                    <a:lumMod val="75000"/>
                  </a:schemeClr>
                </a:solidFill>
                <a:latin typeface="Trebuchet MS"/>
              </a:rPr>
              <a:t>unos 8 Kg.</a:t>
            </a:r>
            <a:r>
              <a:rPr lang="es-ES" dirty="0">
                <a:solidFill>
                  <a:schemeClr val="accent5">
                    <a:lumMod val="75000"/>
                  </a:schemeClr>
                </a:solidFill>
              </a:rPr>
              <a:t/>
            </a:r>
            <a:br>
              <a:rPr lang="es-ES" dirty="0">
                <a:solidFill>
                  <a:schemeClr val="accent5">
                    <a:lumMod val="75000"/>
                  </a:schemeClr>
                </a:solidFill>
              </a:rPr>
            </a:br>
            <a:r>
              <a:rPr lang="es-ES" dirty="0" err="1">
                <a:solidFill>
                  <a:schemeClr val="accent5">
                    <a:lumMod val="75000"/>
                  </a:schemeClr>
                </a:solidFill>
                <a:latin typeface="Trebuchet MS"/>
              </a:rPr>
              <a:t>Hbitat</a:t>
            </a:r>
            <a:r>
              <a:rPr lang="es-ES" dirty="0">
                <a:solidFill>
                  <a:schemeClr val="accent5">
                    <a:lumMod val="75000"/>
                  </a:schemeClr>
                </a:solidFill>
                <a:latin typeface="Trebuchet MS"/>
              </a:rPr>
              <a:t>: Habita ros, esteros, arroyos y lagunas en ambientes </a:t>
            </a:r>
            <a:r>
              <a:rPr lang="es-ES" dirty="0" err="1">
                <a:solidFill>
                  <a:schemeClr val="accent5">
                    <a:lumMod val="75000"/>
                  </a:schemeClr>
                </a:solidFill>
                <a:latin typeface="Trebuchet MS"/>
              </a:rPr>
              <a:t>selv�ticos</a:t>
            </a:r>
            <a:r>
              <a:rPr lang="es-ES" dirty="0">
                <a:solidFill>
                  <a:schemeClr val="accent5">
                    <a:lumMod val="75000"/>
                  </a:schemeClr>
                </a:solidFill>
                <a:latin typeface="Trebuchet MS"/>
              </a:rPr>
              <a:t> paranaenses y </a:t>
            </a:r>
            <a:r>
              <a:rPr lang="es-ES" dirty="0" err="1">
                <a:solidFill>
                  <a:schemeClr val="accent5">
                    <a:lumMod val="75000"/>
                  </a:schemeClr>
                </a:solidFill>
                <a:latin typeface="Trebuchet MS"/>
              </a:rPr>
              <a:t>yung�elos</a:t>
            </a:r>
            <a:r>
              <a:rPr lang="es-ES" dirty="0">
                <a:solidFill>
                  <a:schemeClr val="accent5">
                    <a:lumMod val="75000"/>
                  </a:schemeClr>
                </a:solidFill>
                <a:latin typeface="Trebuchet MS"/>
              </a:rPr>
              <a:t>, </a:t>
            </a:r>
            <a:r>
              <a:rPr lang="es-ES" dirty="0" err="1">
                <a:solidFill>
                  <a:schemeClr val="accent5">
                    <a:lumMod val="75000"/>
                  </a:schemeClr>
                </a:solidFill>
                <a:latin typeface="Trebuchet MS"/>
              </a:rPr>
              <a:t>chaque�os</a:t>
            </a:r>
            <a:r>
              <a:rPr lang="es-ES" dirty="0">
                <a:solidFill>
                  <a:schemeClr val="accent5">
                    <a:lumMod val="75000"/>
                  </a:schemeClr>
                </a:solidFill>
                <a:latin typeface="Trebuchet MS"/>
              </a:rPr>
              <a:t> y del espinal, generalmente </a:t>
            </a:r>
            <a:r>
              <a:rPr lang="es-ES" dirty="0" err="1">
                <a:solidFill>
                  <a:schemeClr val="accent5">
                    <a:lumMod val="75000"/>
                  </a:schemeClr>
                </a:solidFill>
                <a:latin typeface="Trebuchet MS"/>
              </a:rPr>
              <a:t>acompa�ados</a:t>
            </a:r>
            <a:r>
              <a:rPr lang="es-ES" dirty="0">
                <a:solidFill>
                  <a:schemeClr val="accent5">
                    <a:lumMod val="75000"/>
                  </a:schemeClr>
                </a:solidFill>
                <a:latin typeface="Trebuchet MS"/>
              </a:rPr>
              <a:t> de tupidas selvas en galeras o salpicados de islas y "embalsados" donde ocultarse.</a:t>
            </a:r>
            <a:r>
              <a:rPr lang="es-ES" dirty="0">
                <a:solidFill>
                  <a:schemeClr val="accent5">
                    <a:lumMod val="75000"/>
                  </a:schemeClr>
                </a:solidFill>
              </a:rPr>
              <a:t/>
            </a:r>
            <a:br>
              <a:rPr lang="es-ES" dirty="0">
                <a:solidFill>
                  <a:schemeClr val="accent5">
                    <a:lumMod val="75000"/>
                  </a:schemeClr>
                </a:solidFill>
              </a:rPr>
            </a:br>
            <a:r>
              <a:rPr lang="es-ES" dirty="0" err="1">
                <a:solidFill>
                  <a:schemeClr val="accent5">
                    <a:lumMod val="75000"/>
                  </a:schemeClr>
                </a:solidFill>
                <a:latin typeface="Trebuchet MS"/>
              </a:rPr>
              <a:t>Distribucin</a:t>
            </a:r>
            <a:r>
              <a:rPr lang="es-ES" dirty="0">
                <a:solidFill>
                  <a:schemeClr val="accent5">
                    <a:lumMod val="75000"/>
                  </a:schemeClr>
                </a:solidFill>
                <a:latin typeface="Trebuchet MS"/>
              </a:rPr>
              <a:t>: Conocida en la provincia de Misiones (departamento Capital, Montecarlo, </a:t>
            </a:r>
            <a:r>
              <a:rPr lang="es-ES" dirty="0" err="1">
                <a:solidFill>
                  <a:schemeClr val="accent5">
                    <a:lumMod val="75000"/>
                  </a:schemeClr>
                </a:solidFill>
                <a:latin typeface="Trebuchet MS"/>
              </a:rPr>
              <a:t>Iguaz</a:t>
            </a:r>
            <a:r>
              <a:rPr lang="es-ES" dirty="0">
                <a:solidFill>
                  <a:schemeClr val="accent5">
                    <a:lumMod val="75000"/>
                  </a:schemeClr>
                </a:solidFill>
                <a:latin typeface="Trebuchet MS"/>
              </a:rPr>
              <a:t>�, Belgrano, El dorado), Corrientes (</a:t>
            </a:r>
            <a:r>
              <a:rPr lang="es-ES" dirty="0" err="1">
                <a:solidFill>
                  <a:schemeClr val="accent5">
                    <a:lumMod val="75000"/>
                  </a:schemeClr>
                </a:solidFill>
                <a:latin typeface="Trebuchet MS"/>
              </a:rPr>
              <a:t>Ituzaingo</a:t>
            </a:r>
            <a:r>
              <a:rPr lang="es-ES" dirty="0">
                <a:solidFill>
                  <a:schemeClr val="accent5">
                    <a:lumMod val="75000"/>
                  </a:schemeClr>
                </a:solidFill>
                <a:latin typeface="Trebuchet MS"/>
              </a:rPr>
              <a:t>, Santo Tome, </a:t>
            </a:r>
            <a:r>
              <a:rPr lang="es-ES" dirty="0" err="1">
                <a:solidFill>
                  <a:schemeClr val="accent5">
                    <a:lumMod val="75000"/>
                  </a:schemeClr>
                </a:solidFill>
                <a:latin typeface="Trebuchet MS"/>
              </a:rPr>
              <a:t>Curuzu</a:t>
            </a:r>
            <a:r>
              <a:rPr lang="es-ES" dirty="0">
                <a:solidFill>
                  <a:schemeClr val="accent5">
                    <a:lumMod val="75000"/>
                  </a:schemeClr>
                </a:solidFill>
                <a:latin typeface="Trebuchet MS"/>
              </a:rPr>
              <a:t> </a:t>
            </a:r>
            <a:r>
              <a:rPr lang="es-ES" dirty="0" err="1">
                <a:solidFill>
                  <a:schemeClr val="accent5">
                    <a:lumMod val="75000"/>
                  </a:schemeClr>
                </a:solidFill>
                <a:latin typeface="Trebuchet MS"/>
              </a:rPr>
              <a:t>Cuatia</a:t>
            </a:r>
            <a:r>
              <a:rPr lang="es-ES" dirty="0">
                <a:solidFill>
                  <a:schemeClr val="accent5">
                    <a:lumMod val="75000"/>
                  </a:schemeClr>
                </a:solidFill>
                <a:latin typeface="Trebuchet MS"/>
              </a:rPr>
              <a:t>, Mercedes), </a:t>
            </a:r>
            <a:r>
              <a:rPr lang="es-ES" dirty="0">
                <a:solidFill>
                  <a:schemeClr val="accent5">
                    <a:lumMod val="75000"/>
                  </a:schemeClr>
                </a:solidFill>
              </a:rPr>
              <a:t/>
            </a:r>
            <a:br>
              <a:rPr lang="es-ES" dirty="0">
                <a:solidFill>
                  <a:schemeClr val="accent5">
                    <a:lumMod val="75000"/>
                  </a:schemeClr>
                </a:solidFill>
              </a:rPr>
            </a:br>
            <a:r>
              <a:rPr lang="es-ES" dirty="0">
                <a:solidFill>
                  <a:schemeClr val="accent5">
                    <a:lumMod val="75000"/>
                  </a:schemeClr>
                </a:solidFill>
                <a:latin typeface="Trebuchet MS"/>
              </a:rPr>
              <a:t>Chaco, Salta, Jujuy, </a:t>
            </a:r>
            <a:r>
              <a:rPr lang="es-ES" dirty="0" err="1">
                <a:solidFill>
                  <a:schemeClr val="accent5">
                    <a:lumMod val="75000"/>
                  </a:schemeClr>
                </a:solidFill>
                <a:latin typeface="Trebuchet MS"/>
              </a:rPr>
              <a:t>Tucum�n</a:t>
            </a:r>
            <a:r>
              <a:rPr lang="es-ES" dirty="0">
                <a:solidFill>
                  <a:schemeClr val="accent5">
                    <a:lumMod val="75000"/>
                  </a:schemeClr>
                </a:solidFill>
                <a:latin typeface="Trebuchet MS"/>
              </a:rPr>
              <a:t>, Santa Fe y Entre Ros.</a:t>
            </a:r>
            <a:r>
              <a:rPr lang="es-ES" dirty="0">
                <a:solidFill>
                  <a:schemeClr val="accent5">
                    <a:lumMod val="75000"/>
                  </a:schemeClr>
                </a:solidFill>
              </a:rPr>
              <a:t/>
            </a:r>
            <a:br>
              <a:rPr lang="es-ES" dirty="0">
                <a:solidFill>
                  <a:schemeClr val="accent5">
                    <a:lumMod val="75000"/>
                  </a:schemeClr>
                </a:solidFill>
              </a:rPr>
            </a:br>
            <a:r>
              <a:rPr lang="es-ES" dirty="0" err="1">
                <a:solidFill>
                  <a:schemeClr val="accent5">
                    <a:lumMod val="75000"/>
                  </a:schemeClr>
                </a:solidFill>
                <a:latin typeface="Trebuchet MS"/>
              </a:rPr>
              <a:t>Situaci�n</a:t>
            </a:r>
            <a:r>
              <a:rPr lang="es-ES" dirty="0">
                <a:solidFill>
                  <a:schemeClr val="accent5">
                    <a:lumMod val="75000"/>
                  </a:schemeClr>
                </a:solidFill>
                <a:latin typeface="Trebuchet MS"/>
              </a:rPr>
              <a:t>: </a:t>
            </a:r>
            <a:r>
              <a:rPr lang="es-ES" dirty="0" err="1">
                <a:solidFill>
                  <a:schemeClr val="accent5">
                    <a:lumMod val="75000"/>
                  </a:schemeClr>
                </a:solidFill>
                <a:latin typeface="Trebuchet MS"/>
              </a:rPr>
              <a:t>Persecuci�n</a:t>
            </a:r>
            <a:r>
              <a:rPr lang="es-ES" dirty="0">
                <a:solidFill>
                  <a:schemeClr val="accent5">
                    <a:lumMod val="75000"/>
                  </a:schemeClr>
                </a:solidFill>
                <a:latin typeface="Trebuchet MS"/>
              </a:rPr>
              <a:t> con armas, caza deportiva y furtiva para el mercado de pieles.</a:t>
            </a:r>
            <a:r>
              <a:rPr lang="es-ES" dirty="0">
                <a:solidFill>
                  <a:schemeClr val="accent5">
                    <a:lumMod val="75000"/>
                  </a:schemeClr>
                </a:solidFill>
              </a:rPr>
              <a:t/>
            </a:r>
            <a:br>
              <a:rPr lang="es-ES" dirty="0">
                <a:solidFill>
                  <a:schemeClr val="accent5">
                    <a:lumMod val="75000"/>
                  </a:schemeClr>
                </a:solidFill>
              </a:rPr>
            </a:br>
            <a:r>
              <a:rPr lang="es-ES" dirty="0">
                <a:solidFill>
                  <a:schemeClr val="accent5">
                    <a:lumMod val="75000"/>
                  </a:schemeClr>
                </a:solidFill>
              </a:rPr>
              <a:t/>
            </a:r>
            <a:br>
              <a:rPr lang="es-ES" dirty="0">
                <a:solidFill>
                  <a:schemeClr val="accent5">
                    <a:lumMod val="75000"/>
                  </a:schemeClr>
                </a:solidFill>
              </a:rPr>
            </a:br>
            <a:endParaRPr lang="es-ES" dirty="0">
              <a:solidFill>
                <a:schemeClr val="accent5">
                  <a:lumMod val="75000"/>
                </a:schemeClr>
              </a:solidFill>
            </a:endParaRPr>
          </a:p>
        </p:txBody>
      </p:sp>
      <p:sp>
        <p:nvSpPr>
          <p:cNvPr id="6" name="5 Título"/>
          <p:cNvSpPr>
            <a:spLocks noGrp="1"/>
          </p:cNvSpPr>
          <p:nvPr>
            <p:ph type="title"/>
          </p:nvPr>
        </p:nvSpPr>
        <p:spPr>
          <a:xfrm>
            <a:off x="457200" y="267494"/>
            <a:ext cx="6635080" cy="785242"/>
          </a:xfrm>
        </p:spPr>
        <p:txBody>
          <a:bodyPr/>
          <a:lstStyle/>
          <a:p>
            <a:r>
              <a:rPr lang="es-AR" dirty="0" smtClean="0"/>
              <a:t>Lobito de rio</a:t>
            </a:r>
            <a:endParaRPr lang="es-ES" dirty="0"/>
          </a:p>
        </p:txBody>
      </p:sp>
      <p:sp>
        <p:nvSpPr>
          <p:cNvPr id="7" name="AutoShape 4" descr="Resultado de imagen para lobito de 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0392"/>
            <a:ext cx="254833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97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AGUARA GUAZÚ</a:t>
            </a:r>
            <a:endParaRPr lang="es-ES" dirty="0"/>
          </a:p>
        </p:txBody>
      </p:sp>
      <p:sp>
        <p:nvSpPr>
          <p:cNvPr id="3" name="2 Marcador de contenido"/>
          <p:cNvSpPr>
            <a:spLocks noGrp="1"/>
          </p:cNvSpPr>
          <p:nvPr>
            <p:ph idx="1"/>
          </p:nvPr>
        </p:nvSpPr>
        <p:spPr>
          <a:xfrm>
            <a:off x="457200" y="1882808"/>
            <a:ext cx="7859216" cy="3994464"/>
          </a:xfrm>
        </p:spPr>
        <p:txBody>
          <a:bodyPr>
            <a:normAutofit fontScale="62500" lnSpcReduction="20000"/>
          </a:bodyPr>
          <a:lstStyle/>
          <a:p>
            <a:r>
              <a:rPr lang="es-ES" dirty="0" err="1" smtClean="0">
                <a:solidFill>
                  <a:schemeClr val="accent1">
                    <a:lumMod val="75000"/>
                  </a:schemeClr>
                </a:solidFill>
                <a:latin typeface="Trebuchet MS"/>
              </a:rPr>
              <a:t>Situaci</a:t>
            </a:r>
            <a:r>
              <a:rPr lang="es-ES" dirty="0" err="1">
                <a:solidFill>
                  <a:schemeClr val="accent1">
                    <a:lumMod val="75000"/>
                  </a:schemeClr>
                </a:solidFill>
                <a:latin typeface="Trebuchet MS"/>
              </a:rPr>
              <a:t>�n</a:t>
            </a:r>
            <a:r>
              <a:rPr lang="es-ES" dirty="0">
                <a:solidFill>
                  <a:schemeClr val="accent1">
                    <a:lumMod val="75000"/>
                  </a:schemeClr>
                </a:solidFill>
                <a:latin typeface="Trebuchet MS"/>
              </a:rPr>
              <a:t>: Su </a:t>
            </a:r>
            <a:r>
              <a:rPr lang="es-ES" dirty="0" err="1">
                <a:solidFill>
                  <a:schemeClr val="accent1">
                    <a:lumMod val="75000"/>
                  </a:schemeClr>
                </a:solidFill>
                <a:latin typeface="Trebuchet MS"/>
              </a:rPr>
              <a:t>regresi�n</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num�rica</a:t>
            </a:r>
            <a:r>
              <a:rPr lang="es-ES" dirty="0">
                <a:solidFill>
                  <a:schemeClr val="accent1">
                    <a:lumMod val="75000"/>
                  </a:schemeClr>
                </a:solidFill>
                <a:latin typeface="Trebuchet MS"/>
              </a:rPr>
              <a:t> gravita debido a la perdida de su </a:t>
            </a:r>
            <a:r>
              <a:rPr lang="es-ES" dirty="0" err="1">
                <a:solidFill>
                  <a:schemeClr val="accent1">
                    <a:lumMod val="75000"/>
                  </a:schemeClr>
                </a:solidFill>
                <a:latin typeface="Trebuchet MS"/>
              </a:rPr>
              <a:t>h�</a:t>
            </a:r>
            <a:r>
              <a:rPr lang="es-ES" dirty="0" err="1" smtClean="0">
                <a:solidFill>
                  <a:schemeClr val="accent1">
                    <a:lumMod val="75000"/>
                  </a:schemeClr>
                </a:solidFill>
                <a:latin typeface="Trebuchet MS"/>
              </a:rPr>
              <a:t>bita</a:t>
            </a:r>
            <a:r>
              <a:rPr lang="es-ES" dirty="0" err="1">
                <a:solidFill>
                  <a:schemeClr val="accent1">
                    <a:lumMod val="75000"/>
                  </a:schemeClr>
                </a:solidFill>
                <a:latin typeface="Trebuchet MS"/>
              </a:rPr>
              <a:t>Nombre</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cientfico</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Chrysocyon</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brachyurus</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Internacional: Vulnerable</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Nacional: En Peligro</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Caracter�sticas</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C�nido</a:t>
            </a:r>
            <a:r>
              <a:rPr lang="es-ES" dirty="0">
                <a:solidFill>
                  <a:schemeClr val="accent1">
                    <a:lumMod val="75000"/>
                  </a:schemeClr>
                </a:solidFill>
                <a:latin typeface="Trebuchet MS"/>
              </a:rPr>
              <a:t> corpulento, de patas extendidas, tronco de menor largo que la alzada, hocico alargado y filoso, orejas pronunciadas, una cola notablemente ancha que no llega a los talones y dedos con </a:t>
            </a:r>
            <a:r>
              <a:rPr lang="es-ES" dirty="0" err="1">
                <a:solidFill>
                  <a:schemeClr val="accent1">
                    <a:lumMod val="75000"/>
                  </a:schemeClr>
                </a:solidFill>
                <a:latin typeface="Trebuchet MS"/>
              </a:rPr>
              <a:t>u�as</a:t>
            </a:r>
            <a:r>
              <a:rPr lang="es-ES" dirty="0">
                <a:solidFill>
                  <a:schemeClr val="accent1">
                    <a:lumMod val="75000"/>
                  </a:schemeClr>
                </a:solidFill>
                <a:latin typeface="Trebuchet MS"/>
              </a:rPr>
              <a:t> salientes y almohadillas grandes.</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H�bitat</a:t>
            </a:r>
            <a:r>
              <a:rPr lang="es-ES" dirty="0">
                <a:solidFill>
                  <a:schemeClr val="accent1">
                    <a:lumMod val="75000"/>
                  </a:schemeClr>
                </a:solidFill>
                <a:latin typeface="Trebuchet MS"/>
              </a:rPr>
              <a:t>: Vive en zonas abiertas -inundables o inundadas-, con pastizales y pajonales salpicados de isletas de monte fuerte y palmares de caranday.</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Distribucin</a:t>
            </a:r>
            <a:r>
              <a:rPr lang="es-ES" dirty="0">
                <a:solidFill>
                  <a:schemeClr val="accent1">
                    <a:lumMod val="75000"/>
                  </a:schemeClr>
                </a:solidFill>
                <a:latin typeface="Trebuchet MS"/>
              </a:rPr>
              <a:t>: Al este de Formosa y Chaco, el Norte de Santa Fe y Corrientes.</a:t>
            </a:r>
            <a:r>
              <a:rPr lang="es-ES" dirty="0">
                <a:solidFill>
                  <a:schemeClr val="accent1">
                    <a:lumMod val="75000"/>
                  </a:schemeClr>
                </a:solidFill>
              </a:rPr>
              <a:t/>
            </a:r>
            <a:br>
              <a:rPr lang="es-ES" dirty="0">
                <a:solidFill>
                  <a:schemeClr val="accent1">
                    <a:lumMod val="75000"/>
                  </a:schemeClr>
                </a:solidFill>
              </a:rPr>
            </a:br>
            <a:r>
              <a:rPr lang="es-ES" dirty="0" smtClean="0">
                <a:solidFill>
                  <a:srgbClr val="6B6854"/>
                </a:solidFill>
                <a:latin typeface="Trebuchet MS"/>
              </a:rPr>
              <a:t>t</a:t>
            </a:r>
            <a:r>
              <a:rPr lang="es-ES" dirty="0">
                <a:solidFill>
                  <a:srgbClr val="6B6854"/>
                </a:solidFill>
                <a:latin typeface="Trebuchet MS"/>
              </a:rPr>
              <a:t>.</a:t>
            </a:r>
            <a:r>
              <a:rPr lang="es-ES" dirty="0"/>
              <a:t/>
            </a:r>
            <a:br>
              <a:rPr lang="es-ES" dirty="0"/>
            </a:br>
            <a:endParaRPr lang="es-ES" dirty="0"/>
          </a:p>
        </p:txBody>
      </p:sp>
      <p:sp>
        <p:nvSpPr>
          <p:cNvPr id="4" name="AutoShape 2" descr="Resultado de imagen para lobito de 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071" y="4797152"/>
            <a:ext cx="364958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629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70" y="0"/>
            <a:ext cx="5137494" cy="2348880"/>
          </a:xfrm>
        </p:spPr>
        <p:txBody>
          <a:bodyPr/>
          <a:lstStyle/>
          <a:p>
            <a:r>
              <a:rPr lang="es-AR" dirty="0" smtClean="0"/>
              <a:t>VENADO  DE LAS PAMPA</a:t>
            </a:r>
            <a:endParaRPr lang="es-ES" dirty="0"/>
          </a:p>
        </p:txBody>
      </p:sp>
      <p:sp>
        <p:nvSpPr>
          <p:cNvPr id="3" name="2 Marcador de contenido"/>
          <p:cNvSpPr>
            <a:spLocks noGrp="1"/>
          </p:cNvSpPr>
          <p:nvPr>
            <p:ph idx="1"/>
          </p:nvPr>
        </p:nvSpPr>
        <p:spPr>
          <a:xfrm>
            <a:off x="-180528" y="2558992"/>
            <a:ext cx="8075240" cy="4321952"/>
          </a:xfrm>
        </p:spPr>
        <p:txBody>
          <a:bodyPr>
            <a:normAutofit fontScale="62500" lnSpcReduction="20000"/>
          </a:bodyPr>
          <a:lstStyle/>
          <a:p>
            <a:r>
              <a:rPr lang="es-ES" dirty="0">
                <a:solidFill>
                  <a:schemeClr val="accent1">
                    <a:lumMod val="75000"/>
                  </a:schemeClr>
                </a:solidFill>
                <a:latin typeface="Trebuchet MS"/>
              </a:rPr>
              <a:t>Nombre </a:t>
            </a:r>
            <a:r>
              <a:rPr lang="es-ES" dirty="0" err="1">
                <a:solidFill>
                  <a:schemeClr val="accent1">
                    <a:lumMod val="75000"/>
                  </a:schemeClr>
                </a:solidFill>
                <a:latin typeface="Trebuchet MS"/>
              </a:rPr>
              <a:t>cientfico</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Ozotoceros</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bezoarticus</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Internacional: En Peligro</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Nacional: En Peligro</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Caracter�sticas</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Carvido</a:t>
            </a:r>
            <a:r>
              <a:rPr lang="es-ES" dirty="0">
                <a:solidFill>
                  <a:schemeClr val="accent1">
                    <a:lumMod val="75000"/>
                  </a:schemeClr>
                </a:solidFill>
                <a:latin typeface="Trebuchet MS"/>
              </a:rPr>
              <a:t> de </a:t>
            </a:r>
            <a:r>
              <a:rPr lang="es-ES" dirty="0" err="1">
                <a:solidFill>
                  <a:schemeClr val="accent1">
                    <a:lumMod val="75000"/>
                  </a:schemeClr>
                </a:solidFill>
                <a:latin typeface="Trebuchet MS"/>
              </a:rPr>
              <a:t>tama�o</a:t>
            </a:r>
            <a:r>
              <a:rPr lang="es-ES" dirty="0">
                <a:solidFill>
                  <a:schemeClr val="accent1">
                    <a:lumMod val="75000"/>
                  </a:schemeClr>
                </a:solidFill>
                <a:latin typeface="Trebuchet MS"/>
              </a:rPr>
              <a:t> mediano que alcanza una altura en cruz de aproximadamente 70 cm. En cuanto al peso se lo ha estimado entre </a:t>
            </a:r>
            <a:r>
              <a:rPr lang="es-ES" dirty="0" smtClean="0">
                <a:solidFill>
                  <a:schemeClr val="accent1">
                    <a:lumMod val="75000"/>
                  </a:schemeClr>
                </a:solidFill>
                <a:latin typeface="Trebuchet MS"/>
              </a:rPr>
              <a:t>,os </a:t>
            </a:r>
            <a:r>
              <a:rPr lang="es-ES" dirty="0">
                <a:solidFill>
                  <a:schemeClr val="accent1">
                    <a:lumMod val="75000"/>
                  </a:schemeClr>
                </a:solidFill>
                <a:latin typeface="Trebuchet MS"/>
              </a:rPr>
              <a:t>30 y 40 kg. El pelaje es corto y liso y de una </a:t>
            </a:r>
            <a:r>
              <a:rPr lang="es-ES" dirty="0" err="1">
                <a:solidFill>
                  <a:schemeClr val="accent1">
                    <a:lumMod val="75000"/>
                  </a:schemeClr>
                </a:solidFill>
                <a:latin typeface="Trebuchet MS"/>
              </a:rPr>
              <a:t>coloraci�n</a:t>
            </a:r>
            <a:r>
              <a:rPr lang="es-ES" dirty="0">
                <a:solidFill>
                  <a:schemeClr val="accent1">
                    <a:lumMod val="75000"/>
                  </a:schemeClr>
                </a:solidFill>
                <a:latin typeface="Trebuchet MS"/>
              </a:rPr>
              <a:t> bayo claro o crema muy claro.</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H�bitat</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T�pico</a:t>
            </a:r>
            <a:r>
              <a:rPr lang="es-ES" dirty="0">
                <a:solidFill>
                  <a:schemeClr val="accent1">
                    <a:lumMod val="75000"/>
                  </a:schemeClr>
                </a:solidFill>
                <a:latin typeface="Trebuchet MS"/>
              </a:rPr>
              <a:t> ambientes llanos, abierto, sin </a:t>
            </a:r>
            <a:r>
              <a:rPr lang="es-ES" dirty="0" err="1">
                <a:solidFill>
                  <a:schemeClr val="accent1">
                    <a:lumMod val="75000"/>
                  </a:schemeClr>
                </a:solidFill>
                <a:latin typeface="Trebuchet MS"/>
              </a:rPr>
              <a:t>vegetaci�n</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arb�rea</a:t>
            </a:r>
            <a:r>
              <a:rPr lang="es-ES" dirty="0">
                <a:solidFill>
                  <a:schemeClr val="accent1">
                    <a:lumMod val="75000"/>
                  </a:schemeClr>
                </a:solidFill>
                <a:latin typeface="Trebuchet MS"/>
              </a:rPr>
              <a:t> o con escasas isletas integradas por arbolitos </a:t>
            </a:r>
            <a:r>
              <a:rPr lang="es-ES" dirty="0" err="1">
                <a:solidFill>
                  <a:schemeClr val="accent1">
                    <a:lumMod val="75000"/>
                  </a:schemeClr>
                </a:solidFill>
                <a:latin typeface="Trebuchet MS"/>
              </a:rPr>
              <a:t>xer�filos</a:t>
            </a:r>
            <a:r>
              <a:rPr lang="es-ES" dirty="0">
                <a:solidFill>
                  <a:schemeClr val="accent1">
                    <a:lumMod val="75000"/>
                  </a:schemeClr>
                </a:solidFill>
                <a:latin typeface="Trebuchet MS"/>
              </a:rPr>
              <a:t> o </a:t>
            </a:r>
            <a:r>
              <a:rPr lang="es-ES" dirty="0" err="1">
                <a:solidFill>
                  <a:schemeClr val="accent1">
                    <a:lumMod val="75000"/>
                  </a:schemeClr>
                </a:solidFill>
                <a:latin typeface="Trebuchet MS"/>
              </a:rPr>
              <a:t>semixerofilos</a:t>
            </a:r>
            <a:r>
              <a:rPr lang="es-ES" dirty="0">
                <a:solidFill>
                  <a:schemeClr val="accent1">
                    <a:lumMod val="75000"/>
                  </a:schemeClr>
                </a:solidFill>
                <a:latin typeface="Trebuchet MS"/>
              </a:rPr>
              <a:t>.</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Distribucin</a:t>
            </a:r>
            <a:r>
              <a:rPr lang="es-ES" dirty="0">
                <a:solidFill>
                  <a:schemeClr val="accent1">
                    <a:lumMod val="75000"/>
                  </a:schemeClr>
                </a:solidFill>
                <a:latin typeface="Trebuchet MS"/>
              </a:rPr>
              <a:t>: Originalmente la especie se </a:t>
            </a:r>
            <a:r>
              <a:rPr lang="es-ES" dirty="0" err="1">
                <a:solidFill>
                  <a:schemeClr val="accent1">
                    <a:lumMod val="75000"/>
                  </a:schemeClr>
                </a:solidFill>
                <a:latin typeface="Trebuchet MS"/>
              </a:rPr>
              <a:t>distribua</a:t>
            </a:r>
            <a:r>
              <a:rPr lang="es-ES" dirty="0">
                <a:solidFill>
                  <a:schemeClr val="accent1">
                    <a:lumMod val="75000"/>
                  </a:schemeClr>
                </a:solidFill>
                <a:latin typeface="Trebuchet MS"/>
              </a:rPr>
              <a:t> desde el Norte hasta el Ro Negro en la Argentina. Actualmente solo subsisten poblaciones aisladas en diversos puntos.</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Situaci�n</a:t>
            </a:r>
            <a:r>
              <a:rPr lang="es-ES" dirty="0">
                <a:solidFill>
                  <a:schemeClr val="accent1">
                    <a:lumMod val="75000"/>
                  </a:schemeClr>
                </a:solidFill>
                <a:latin typeface="Trebuchet MS"/>
              </a:rPr>
              <a:t>: La principal causa de </a:t>
            </a:r>
            <a:r>
              <a:rPr lang="es-ES" dirty="0" err="1">
                <a:solidFill>
                  <a:schemeClr val="accent1">
                    <a:lumMod val="75000"/>
                  </a:schemeClr>
                </a:solidFill>
                <a:latin typeface="Trebuchet MS"/>
              </a:rPr>
              <a:t>extinci�n</a:t>
            </a:r>
            <a:r>
              <a:rPr lang="es-ES" dirty="0">
                <a:solidFill>
                  <a:schemeClr val="accent1">
                    <a:lumMod val="75000"/>
                  </a:schemeClr>
                </a:solidFill>
                <a:latin typeface="Trebuchet MS"/>
              </a:rPr>
              <a:t> es la paulatina </a:t>
            </a:r>
            <a:r>
              <a:rPr lang="es-ES" dirty="0" err="1">
                <a:solidFill>
                  <a:schemeClr val="accent1">
                    <a:lumMod val="75000"/>
                  </a:schemeClr>
                </a:solidFill>
                <a:latin typeface="Trebuchet MS"/>
              </a:rPr>
              <a:t>transformaci�n</a:t>
            </a:r>
            <a:r>
              <a:rPr lang="es-ES" dirty="0">
                <a:solidFill>
                  <a:schemeClr val="accent1">
                    <a:lumMod val="75000"/>
                  </a:schemeClr>
                </a:solidFill>
                <a:latin typeface="Trebuchet MS"/>
              </a:rPr>
              <a:t> de la pradera pampeana en campos de cultivo y pastoreo y la </a:t>
            </a:r>
            <a:r>
              <a:rPr lang="es-ES" dirty="0" err="1">
                <a:solidFill>
                  <a:schemeClr val="accent1">
                    <a:lumMod val="75000"/>
                  </a:schemeClr>
                </a:solidFill>
                <a:latin typeface="Trebuchet MS"/>
              </a:rPr>
              <a:t>instalaci�n</a:t>
            </a:r>
            <a:r>
              <a:rPr lang="es-ES" dirty="0">
                <a:solidFill>
                  <a:schemeClr val="accent1">
                    <a:lumMod val="75000"/>
                  </a:schemeClr>
                </a:solidFill>
                <a:latin typeface="Trebuchet MS"/>
              </a:rPr>
              <a:t> de poblaciones conectadas por rutas asfaltadas.</a:t>
            </a:r>
            <a:r>
              <a:rPr lang="es-ES" dirty="0">
                <a:solidFill>
                  <a:schemeClr val="accent1">
                    <a:lumMod val="75000"/>
                  </a:schemeClr>
                </a:solidFill>
              </a:rPr>
              <a:t/>
            </a:r>
            <a:br>
              <a:rPr lang="es-ES" dirty="0">
                <a:solidFill>
                  <a:schemeClr val="accent1">
                    <a:lumMod val="75000"/>
                  </a:schemeClr>
                </a:solidFill>
              </a:rPr>
            </a:br>
            <a:endParaRPr lang="es-ES" dirty="0">
              <a:solidFill>
                <a:schemeClr val="accent1">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8834"/>
            <a:ext cx="3923928" cy="262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93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4474840" cy="1399032"/>
          </a:xfrm>
        </p:spPr>
        <p:txBody>
          <a:bodyPr/>
          <a:lstStyle/>
          <a:p>
            <a:r>
              <a:rPr lang="es-AR" dirty="0" smtClean="0"/>
              <a:t>Zorrito vinagre</a:t>
            </a:r>
            <a:endParaRPr lang="es-ES" dirty="0"/>
          </a:p>
        </p:txBody>
      </p:sp>
      <p:sp>
        <p:nvSpPr>
          <p:cNvPr id="3" name="2 Marcador de contenido"/>
          <p:cNvSpPr>
            <a:spLocks noGrp="1"/>
          </p:cNvSpPr>
          <p:nvPr>
            <p:ph idx="1"/>
          </p:nvPr>
        </p:nvSpPr>
        <p:spPr>
          <a:xfrm>
            <a:off x="0" y="2780928"/>
            <a:ext cx="8100392" cy="4057600"/>
          </a:xfrm>
        </p:spPr>
        <p:txBody>
          <a:bodyPr>
            <a:normAutofit fontScale="62500" lnSpcReduction="20000"/>
          </a:bodyPr>
          <a:lstStyle/>
          <a:p>
            <a:r>
              <a:rPr lang="es-ES" dirty="0">
                <a:solidFill>
                  <a:schemeClr val="accent1">
                    <a:lumMod val="75000"/>
                  </a:schemeClr>
                </a:solidFill>
                <a:latin typeface="Trebuchet MS"/>
              </a:rPr>
              <a:t>Nombre </a:t>
            </a:r>
            <a:r>
              <a:rPr lang="es-ES" dirty="0" err="1">
                <a:solidFill>
                  <a:schemeClr val="accent1">
                    <a:lumMod val="75000"/>
                  </a:schemeClr>
                </a:solidFill>
                <a:latin typeface="Trebuchet MS"/>
              </a:rPr>
              <a:t>cientfico</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Speothos</a:t>
            </a:r>
            <a:r>
              <a:rPr lang="es-ES" dirty="0">
                <a:solidFill>
                  <a:schemeClr val="accent1">
                    <a:lumMod val="75000"/>
                  </a:schemeClr>
                </a:solidFill>
                <a:latin typeface="Trebuchet MS"/>
              </a:rPr>
              <a:t> </a:t>
            </a:r>
            <a:r>
              <a:rPr lang="es-ES" dirty="0" err="1">
                <a:solidFill>
                  <a:schemeClr val="accent1">
                    <a:lumMod val="75000"/>
                  </a:schemeClr>
                </a:solidFill>
                <a:latin typeface="Trebuchet MS"/>
              </a:rPr>
              <a:t>venaticus</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Internacional: no hay datos</a:t>
            </a:r>
            <a:r>
              <a:rPr lang="es-ES" dirty="0">
                <a:solidFill>
                  <a:schemeClr val="accent1">
                    <a:lumMod val="75000"/>
                  </a:schemeClr>
                </a:solidFill>
              </a:rPr>
              <a:t/>
            </a:r>
            <a:br>
              <a:rPr lang="es-ES" dirty="0">
                <a:solidFill>
                  <a:schemeClr val="accent1">
                    <a:lumMod val="75000"/>
                  </a:schemeClr>
                </a:solidFill>
              </a:rPr>
            </a:br>
            <a:r>
              <a:rPr lang="es-ES" dirty="0">
                <a:solidFill>
                  <a:schemeClr val="accent1">
                    <a:lumMod val="75000"/>
                  </a:schemeClr>
                </a:solidFill>
                <a:latin typeface="Trebuchet MS"/>
              </a:rPr>
              <a:t>Estatus Nacional: no hay datos</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Caracter�sticas</a:t>
            </a:r>
            <a:r>
              <a:rPr lang="es-ES" dirty="0">
                <a:solidFill>
                  <a:schemeClr val="accent1">
                    <a:lumMod val="75000"/>
                  </a:schemeClr>
                </a:solidFill>
                <a:latin typeface="Trebuchet MS"/>
              </a:rPr>
              <a:t>: Es un animal de la familia del perro, alargado y bajito, de aproximadamente un metro de largo y 30 </a:t>
            </a:r>
            <a:r>
              <a:rPr lang="es-ES" dirty="0" err="1">
                <a:solidFill>
                  <a:schemeClr val="accent1">
                    <a:lumMod val="75000"/>
                  </a:schemeClr>
                </a:solidFill>
                <a:latin typeface="Trebuchet MS"/>
              </a:rPr>
              <a:t>cent�metros</a:t>
            </a:r>
            <a:r>
              <a:rPr lang="es-ES" dirty="0">
                <a:solidFill>
                  <a:schemeClr val="accent1">
                    <a:lumMod val="75000"/>
                  </a:schemeClr>
                </a:solidFill>
                <a:latin typeface="Trebuchet MS"/>
              </a:rPr>
              <a:t> de alzada. Su hocico es chato y ancho, y su color pardo oscuro, ms rojizo en la cabeza. Acostumbra a vivir en grupos de 10 o ms individuos, a menudo familiares, y a cazar </a:t>
            </a:r>
            <a:r>
              <a:rPr lang="es-ES" dirty="0" err="1">
                <a:solidFill>
                  <a:schemeClr val="accent1">
                    <a:lumMod val="75000"/>
                  </a:schemeClr>
                </a:solidFill>
                <a:latin typeface="Trebuchet MS"/>
              </a:rPr>
              <a:t>tambi�n</a:t>
            </a:r>
            <a:r>
              <a:rPr lang="es-ES" dirty="0">
                <a:solidFill>
                  <a:schemeClr val="accent1">
                    <a:lumMod val="75000"/>
                  </a:schemeClr>
                </a:solidFill>
                <a:latin typeface="Trebuchet MS"/>
              </a:rPr>
              <a:t> en conjunto, </a:t>
            </a:r>
            <a:r>
              <a:rPr lang="es-ES" dirty="0" err="1">
                <a:solidFill>
                  <a:schemeClr val="accent1">
                    <a:lumMod val="75000"/>
                  </a:schemeClr>
                </a:solidFill>
                <a:latin typeface="Trebuchet MS"/>
              </a:rPr>
              <a:t>aliment�ndose</a:t>
            </a:r>
            <a:r>
              <a:rPr lang="es-ES" dirty="0">
                <a:solidFill>
                  <a:schemeClr val="accent1">
                    <a:lumMod val="75000"/>
                  </a:schemeClr>
                </a:solidFill>
                <a:latin typeface="Trebuchet MS"/>
              </a:rPr>
              <a:t> principalmente de </a:t>
            </a:r>
            <a:r>
              <a:rPr lang="es-ES" dirty="0" err="1">
                <a:solidFill>
                  <a:schemeClr val="accent1">
                    <a:lumMod val="75000"/>
                  </a:schemeClr>
                </a:solidFill>
                <a:latin typeface="Trebuchet MS"/>
              </a:rPr>
              <a:t>peque�os</a:t>
            </a:r>
            <a:r>
              <a:rPr lang="es-ES" dirty="0">
                <a:solidFill>
                  <a:schemeClr val="accent1">
                    <a:lumMod val="75000"/>
                  </a:schemeClr>
                </a:solidFill>
                <a:latin typeface="Trebuchet MS"/>
              </a:rPr>
              <a:t> roedores y aves terrestres.</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H�bitat</a:t>
            </a:r>
            <a:r>
              <a:rPr lang="es-ES" dirty="0">
                <a:solidFill>
                  <a:schemeClr val="accent1">
                    <a:lumMod val="75000"/>
                  </a:schemeClr>
                </a:solidFill>
                <a:latin typeface="Trebuchet MS"/>
              </a:rPr>
              <a:t>: no hay datos</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Distribucin</a:t>
            </a:r>
            <a:r>
              <a:rPr lang="es-ES" dirty="0">
                <a:solidFill>
                  <a:schemeClr val="accent1">
                    <a:lumMod val="75000"/>
                  </a:schemeClr>
                </a:solidFill>
                <a:latin typeface="Trebuchet MS"/>
              </a:rPr>
              <a:t>: no hay datos</a:t>
            </a:r>
            <a:r>
              <a:rPr lang="es-ES" dirty="0">
                <a:solidFill>
                  <a:schemeClr val="accent1">
                    <a:lumMod val="75000"/>
                  </a:schemeClr>
                </a:solidFill>
              </a:rPr>
              <a:t/>
            </a:r>
            <a:br>
              <a:rPr lang="es-ES" dirty="0">
                <a:solidFill>
                  <a:schemeClr val="accent1">
                    <a:lumMod val="75000"/>
                  </a:schemeClr>
                </a:solidFill>
              </a:rPr>
            </a:br>
            <a:r>
              <a:rPr lang="es-ES" dirty="0" err="1">
                <a:solidFill>
                  <a:schemeClr val="accent1">
                    <a:lumMod val="75000"/>
                  </a:schemeClr>
                </a:solidFill>
                <a:latin typeface="Trebuchet MS"/>
              </a:rPr>
              <a:t>Situaci�n</a:t>
            </a:r>
            <a:r>
              <a:rPr lang="es-ES" dirty="0">
                <a:solidFill>
                  <a:schemeClr val="accent1">
                    <a:lumMod val="75000"/>
                  </a:schemeClr>
                </a:solidFill>
                <a:latin typeface="Trebuchet MS"/>
              </a:rPr>
              <a:t>: Este </a:t>
            </a:r>
            <a:r>
              <a:rPr lang="es-ES" dirty="0" err="1">
                <a:solidFill>
                  <a:schemeClr val="accent1">
                    <a:lumMod val="75000"/>
                  </a:schemeClr>
                </a:solidFill>
                <a:latin typeface="Trebuchet MS"/>
              </a:rPr>
              <a:t>c�nido</a:t>
            </a:r>
            <a:r>
              <a:rPr lang="es-ES" dirty="0">
                <a:solidFill>
                  <a:schemeClr val="accent1">
                    <a:lumMod val="75000"/>
                  </a:schemeClr>
                </a:solidFill>
                <a:latin typeface="Trebuchet MS"/>
              </a:rPr>
              <a:t> silvestre se crea desaparecido en Misiones y por consiguiente en la Argentina, pero recientemente fue descubierta una </a:t>
            </a:r>
            <a:r>
              <a:rPr lang="es-ES" dirty="0" err="1">
                <a:solidFill>
                  <a:schemeClr val="accent1">
                    <a:lumMod val="75000"/>
                  </a:schemeClr>
                </a:solidFill>
                <a:latin typeface="Trebuchet MS"/>
              </a:rPr>
              <a:t>cra</a:t>
            </a:r>
            <a:r>
              <a:rPr lang="es-ES" dirty="0">
                <a:solidFill>
                  <a:schemeClr val="accent1">
                    <a:lumMod val="75000"/>
                  </a:schemeClr>
                </a:solidFill>
                <a:latin typeface="Trebuchet MS"/>
              </a:rPr>
              <a:t> de la especie y eso induce a pensar que hay ms.</a:t>
            </a:r>
            <a:r>
              <a:rPr lang="es-ES" dirty="0">
                <a:solidFill>
                  <a:schemeClr val="accent1">
                    <a:lumMod val="75000"/>
                  </a:schemeClr>
                </a:solidFill>
              </a:rPr>
              <a:t/>
            </a:r>
            <a:br>
              <a:rPr lang="es-ES" dirty="0">
                <a:solidFill>
                  <a:schemeClr val="accent1">
                    <a:lumMod val="75000"/>
                  </a:schemeClr>
                </a:solidFill>
              </a:rPr>
            </a:br>
            <a:endParaRPr lang="es-ES" dirty="0">
              <a:solidFill>
                <a:schemeClr val="accent1">
                  <a:lumMod val="7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0"/>
            <a:ext cx="4283968"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7312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181</TotalTime>
  <Words>457</Words>
  <Application>Microsoft Office PowerPoint</Application>
  <PresentationFormat>Presentación en pantalla (4:3)</PresentationFormat>
  <Paragraphs>31</Paragraphs>
  <Slides>10</Slides>
  <Notes>1</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Brío</vt:lpstr>
      <vt:lpstr>ANIMALES EN EXTINCIÓN</vt:lpstr>
      <vt:lpstr>yaguarete</vt:lpstr>
      <vt:lpstr>Presentación de PowerPoint</vt:lpstr>
      <vt:lpstr>yurumi</vt:lpstr>
      <vt:lpstr>Tatu carreta</vt:lpstr>
      <vt:lpstr>Lobito de rio</vt:lpstr>
      <vt:lpstr>AGUARA GUAZÚ</vt:lpstr>
      <vt:lpstr>VENADO  DE LAS PAMPA</vt:lpstr>
      <vt:lpstr>Zorrito vinagre</vt:lpstr>
      <vt:lpstr>Tapir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pc03</dc:creator>
  <cp:lastModifiedBy>pc19</cp:lastModifiedBy>
  <cp:revision>19</cp:revision>
  <dcterms:created xsi:type="dcterms:W3CDTF">2015-07-31T12:36:25Z</dcterms:created>
  <dcterms:modified xsi:type="dcterms:W3CDTF">2015-11-20T12:43:38Z</dcterms:modified>
</cp:coreProperties>
</file>